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glb" ContentType="model/gltf.binary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0" r:id="rId1"/>
  </p:sldMasterIdLst>
  <p:notesMasterIdLst>
    <p:notesMasterId r:id="rId34"/>
  </p:notesMasterIdLst>
  <p:sldIdLst>
    <p:sldId id="256" r:id="rId2"/>
    <p:sldId id="299" r:id="rId3"/>
    <p:sldId id="307" r:id="rId4"/>
    <p:sldId id="311" r:id="rId5"/>
    <p:sldId id="264" r:id="rId6"/>
    <p:sldId id="261" r:id="rId7"/>
    <p:sldId id="266" r:id="rId8"/>
    <p:sldId id="306" r:id="rId9"/>
    <p:sldId id="297" r:id="rId10"/>
    <p:sldId id="312" r:id="rId11"/>
    <p:sldId id="304" r:id="rId12"/>
    <p:sldId id="270" r:id="rId13"/>
    <p:sldId id="272" r:id="rId14"/>
    <p:sldId id="301" r:id="rId15"/>
    <p:sldId id="302" r:id="rId16"/>
    <p:sldId id="289" r:id="rId17"/>
    <p:sldId id="280" r:id="rId18"/>
    <p:sldId id="293" r:id="rId19"/>
    <p:sldId id="294" r:id="rId20"/>
    <p:sldId id="278" r:id="rId21"/>
    <p:sldId id="291" r:id="rId22"/>
    <p:sldId id="314" r:id="rId23"/>
    <p:sldId id="309" r:id="rId24"/>
    <p:sldId id="281" r:id="rId25"/>
    <p:sldId id="282" r:id="rId26"/>
    <p:sldId id="283" r:id="rId27"/>
    <p:sldId id="285" r:id="rId28"/>
    <p:sldId id="298" r:id="rId29"/>
    <p:sldId id="315" r:id="rId30"/>
    <p:sldId id="316" r:id="rId31"/>
    <p:sldId id="317" r:id="rId32"/>
    <p:sldId id="276" r:id="rId33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BE3D6"/>
    <a:srgbClr val="F2AA84"/>
    <a:srgbClr val="0F9ED5"/>
    <a:srgbClr val="AEAEAE"/>
    <a:srgbClr val="F2CFEE"/>
    <a:srgbClr val="96DCF8"/>
    <a:srgbClr val="DCEAF7"/>
    <a:srgbClr val="F6C6A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85158-F1B4-4E4C-9267-657C2AF948F3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5A557-E567-4B77-8E3F-1DD82070B7B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02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Hello an welcome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238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C116B-2942-1EB8-6FCA-2C2DB0C1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13176-D851-C7B1-EA6B-FBB541475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2CA73-D2ED-4281-36BB-397288E21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dataset creation pipeline now as follows: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start with provided information from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CelebVText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Video Metadata, Descriptions and timestamped attributes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- 1. Discard any videos with attributes suggesting a turning motion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- 2. Download the rest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- 3. Perform 6D rotational estimation &amp; discard too turned ones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- 4. Obtain Shape Template using MICA from keyframe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- 5. Use shape template + frames to reconstruction entire animation with consistent shape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Still some failures: discard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4FC69-231B-CCE5-4671-A70C20F82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39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29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583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go over to our model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from a text description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generate facial animations (multiple with the same prompt)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requirements: handle Natural language, non-deterministic, sequential model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923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Follow usual Encoder Decoder architecture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Encoder: provide sequential guidance and follows a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cVQVAE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approach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input: Description + Sample Unique information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description to clip -&gt; Natural Language handling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passed to codebook -&gt; usual quantization approach to obtain nearest entry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combined with the sample unique information before passed to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cVQVAE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decoder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reshape to add temporal dimension + project to Transformer decoder dimension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428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Trans Dec: inspired by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FaceFormer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project (as it demonstrated potential for high quality facial animations)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trained in a teacher forcing way -&gt; input: ground truth meshes from 0:T-1 + memory of Encoder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reduce dimensionality of meshes using linear projection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apply PPE as suggested by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FaceFormer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MH-Self-Attention + temporal bias to increase attention to more recent sequence elements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MH-Cross-Attention with memory and Alignment bias, enforcing temporal guidance from memory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Feed Forward. Completing the transformer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Linear projection back to meshes to obtain predictions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877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Both combined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10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Some results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compare with HMDM and SMF, both adapted to facial domain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HMDM: no movement at all, generates most average face of the dataset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SMF: generates motion, but does not match description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Ours: Good kissing motion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031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Not all output is so good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fails to produce a good talking animation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most likely: wide range of animations classified as “talking” in the dataset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408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SMF produces jittering motion, not yawning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Ours: supressed yawning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11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modern film productions &amp; game dev: motion capturing / handcrafted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Very expensive &amp; impossible for smaller studios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Solution: advances in generative models -&gt; generate realistic 3D face animations from description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083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Higher resolution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Crying in terror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Weeping weakly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231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Looking sneeringly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Making a kissing face (to emphasize the good lip movement)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17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395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yawning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7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quantitative performance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No established metrics, decided to use MAE, RMSE and diversity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HMDM best in MAE, RMSE but no diversity -&gt; no movement -&gt; most average face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SMF best in terms of diversity but as seen before, often does not match description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900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how different aspects of our model impact quantitative performance as part of ablation study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impact of training using autoregressive training instead of teacher-forcing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Style conditioning similar to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FaceFormer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564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Impact of Codebook dimensions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Smaller Codebook: Fails to achieve a good diversity rating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Larger Codebook: Capable of overfitting too much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981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Problems with the dataset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tracking accuracy not ideal as many videos were still of bad quality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labels sometimes not finely enough grained (especially talking), cannot be solved by the PCFG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But what could be solved by the PCFG: still only a small fraction of spoken language “covered”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Problems with the model: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mostly capable of reaching the desired expression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but mainly static afterwards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556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Solutions: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Find better dataset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use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FaMoS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-&gt; provides action attributes with motion captured expressions, increasing quality manifold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Create new dataset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Model: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Explore SMF diffusion approach in greater detail, 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not possible as part of this thesis as it was published in June this year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692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is the task we decided to solve as part of this thesis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n-GB" dirty="0"/>
              <a:t>From description like</a:t>
            </a:r>
          </a:p>
          <a:p>
            <a:pPr marL="171450" indent="-171450">
              <a:buFontTx/>
              <a:buChar char="-"/>
            </a:pPr>
            <a:r>
              <a:rPr lang="en-GB" dirty="0"/>
              <a:t>To an animation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63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90660-4FDF-7A17-09B4-2C974B11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C2F30-1DEC-0BB4-F7C2-1C5B697A8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EE4FA-9210-3AF4-8BA7-D034DF260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During search -&gt; HMDM &amp; SMF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skeletal, full-body motion from text description using diffusion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Started with adapting HMDM to facial domain, failed to obtain results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SMF was not available, released in June this year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Instead chose to follow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FaceFormer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yielded good results in facial domain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36B81-00C0-A6D0-6EB8-D4AE71A97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585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dataset of vital importance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no dataset matched our expectations, we decided to create our own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Chose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CelebV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-Text as basis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Large amount of in-the-wild facial videos with descriptions generated through PCFG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37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New requirement: 3D tracking and reconstruction to obtain 3D animation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67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Not all videos usable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first video: turned, half of the face not visible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second video: recorded from a bad angle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third video: mouth region is hidden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30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Another problem: “Textual Alignment Problem”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Lets demonstrate it: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Description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Suggest talk, gaze -&gt; frown -&gt; bling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lets see the video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talk, gaze persistent throughout the video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solution: modify PCFG to consider all assigned labels, not only added ones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new description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777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Initially tried to work with the FLAME representation (you can see here) 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Model could not handle the additional abstraction correctly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Decided to work directly with vertices (similar to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FaceFormer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5A557-E567-4B77-8E3F-1DD82070B7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34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elfolie" type="title">
  <p:cSld name="1_Titelfoli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14398" y="491636"/>
            <a:ext cx="10363200" cy="159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828798" y="4852621"/>
            <a:ext cx="8534400" cy="9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dirty="0"/>
          </a:p>
        </p:txBody>
      </p:sp>
      <p:cxnSp>
        <p:nvCxnSpPr>
          <p:cNvPr id="16" name="Google Shape;16;p2"/>
          <p:cNvCxnSpPr/>
          <p:nvPr/>
        </p:nvCxnSpPr>
        <p:spPr>
          <a:xfrm rot="10800000">
            <a:off x="-1" y="6137275"/>
            <a:ext cx="12191999" cy="0"/>
          </a:xfrm>
          <a:prstGeom prst="straightConnector1">
            <a:avLst/>
          </a:prstGeom>
          <a:noFill/>
          <a:ln w="19050" cap="flat" cmpd="sng">
            <a:solidFill>
              <a:srgbClr val="4D4D4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6279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76211" y="0"/>
            <a:ext cx="10671518" cy="87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6231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76211" y="0"/>
            <a:ext cx="8724939" cy="87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7926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918C57-B1FA-4D01-A216-A3C70FE553E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30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rot="10800000">
            <a:off x="-1" y="6137275"/>
            <a:ext cx="12191999" cy="0"/>
          </a:xfrm>
          <a:prstGeom prst="straightConnector1">
            <a:avLst/>
          </a:prstGeom>
          <a:noFill/>
          <a:ln w="19050" cap="flat" cmpd="sng">
            <a:solidFill>
              <a:srgbClr val="4D4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76211" y="0"/>
            <a:ext cx="8726404" cy="87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/>
          <p:nvPr/>
        </p:nvSpPr>
        <p:spPr>
          <a:xfrm>
            <a:off x="476211" y="6191270"/>
            <a:ext cx="860995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de-DE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 </a:t>
            </a:r>
            <a:r>
              <a:rPr lang="de-DE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Guided</a:t>
            </a:r>
            <a:r>
              <a:rPr lang="de-DE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Generation </a:t>
            </a:r>
            <a:r>
              <a:rPr lang="de-DE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Head Avatars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Christoph Höll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1" y="765175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4D4D4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11;p1"/>
          <p:cNvPicPr preferRelativeResize="0"/>
          <p:nvPr/>
        </p:nvPicPr>
        <p:blipFill rotWithShape="1">
          <a:blip r:embed="rId6">
            <a:alphaModFix/>
          </a:blip>
          <a:srcRect t="19211" r="6010" b="19787"/>
          <a:stretch/>
        </p:blipFill>
        <p:spPr>
          <a:xfrm>
            <a:off x="9304499" y="125299"/>
            <a:ext cx="2795682" cy="5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11189895" y="6314380"/>
            <a:ext cx="6259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8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6736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9.mp4"/><Relationship Id="rId7" Type="http://schemas.openxmlformats.org/officeDocument/2006/relationships/image" Target="../media/image33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26" Type="http://schemas.openxmlformats.org/officeDocument/2006/relationships/image" Target="../media/image49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24" Type="http://schemas.openxmlformats.org/officeDocument/2006/relationships/image" Target="../media/image47.png"/><Relationship Id="rId5" Type="http://schemas.openxmlformats.org/officeDocument/2006/relationships/image" Target="../media/image54.png"/><Relationship Id="rId23" Type="http://schemas.openxmlformats.org/officeDocument/2006/relationships/image" Target="../media/image46.png"/><Relationship Id="rId28" Type="http://schemas.openxmlformats.org/officeDocument/2006/relationships/image" Target="../media/image61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22" Type="http://schemas.openxmlformats.org/officeDocument/2006/relationships/image" Target="../media/image45.png"/><Relationship Id="rId27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image" Target="../media/image62.png"/><Relationship Id="rId21" Type="http://schemas.openxmlformats.org/officeDocument/2006/relationships/image" Target="../media/image68.png"/><Relationship Id="rId7" Type="http://schemas.openxmlformats.org/officeDocument/2006/relationships/image" Target="../media/image66.png"/><Relationship Id="rId12" Type="http://schemas.microsoft.com/office/2017/06/relationships/model3d" Target="../media/model3d3.glb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35.png"/><Relationship Id="rId5" Type="http://schemas.openxmlformats.org/officeDocument/2006/relationships/image" Target="../media/image64.png"/><Relationship Id="rId15" Type="http://schemas.openxmlformats.org/officeDocument/2006/relationships/image" Target="../media/image37.png"/><Relationship Id="rId10" Type="http://schemas.microsoft.com/office/2017/06/relationships/model3d" Target="../media/model3d2.glb"/><Relationship Id="rId19" Type="http://schemas.openxmlformats.org/officeDocument/2006/relationships/image" Target="../media/image41.png"/><Relationship Id="rId4" Type="http://schemas.openxmlformats.org/officeDocument/2006/relationships/image" Target="../media/image63.png"/><Relationship Id="rId9" Type="http://schemas.openxmlformats.org/officeDocument/2006/relationships/image" Target="../media/image34.png"/><Relationship Id="rId14" Type="http://schemas.microsoft.com/office/2017/06/relationships/model3d" Target="../media/model3d4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18" Type="http://schemas.openxmlformats.org/officeDocument/2006/relationships/image" Target="../media/image43.png"/><Relationship Id="rId26" Type="http://schemas.openxmlformats.org/officeDocument/2006/relationships/image" Target="../media/image48.png"/><Relationship Id="rId3" Type="http://schemas.openxmlformats.org/officeDocument/2006/relationships/image" Target="../media/image290.png"/><Relationship Id="rId21" Type="http://schemas.microsoft.com/office/2017/06/relationships/model3d" Target="../media/model3d4.glb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17" Type="http://schemas.microsoft.com/office/2017/06/relationships/model3d" Target="../media/model3d2.glb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24" Type="http://schemas.openxmlformats.org/officeDocument/2006/relationships/image" Target="../media/image46.png"/><Relationship Id="rId5" Type="http://schemas.openxmlformats.org/officeDocument/2006/relationships/image" Target="../media/image310.png"/><Relationship Id="rId15" Type="http://schemas.microsoft.com/office/2017/06/relationships/model3d" Target="../media/model3d1.glb"/><Relationship Id="rId23" Type="http://schemas.openxmlformats.org/officeDocument/2006/relationships/image" Target="../media/image45.png"/><Relationship Id="rId28" Type="http://schemas.openxmlformats.org/officeDocument/2006/relationships/image" Target="../media/image500.png"/><Relationship Id="rId10" Type="http://schemas.openxmlformats.org/officeDocument/2006/relationships/image" Target="../media/image360.png"/><Relationship Id="rId19" Type="http://schemas.microsoft.com/office/2017/06/relationships/model3d" Target="../media/model3d3.glb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Relationship Id="rId22" Type="http://schemas.openxmlformats.org/officeDocument/2006/relationships/image" Target="../media/image50.png"/><Relationship Id="rId27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de/view/alita-behind-the-scenes-cgi-gif-1354939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media" Target="../media/media20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0.mp4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mpeh.is.tue.mpg.de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microsoft.com/office/2007/relationships/media" Target="../media/media6.mp4"/><Relationship Id="rId7" Type="http://schemas.openxmlformats.org/officeDocument/2006/relationships/image" Target="../media/image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6.mp4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hyperlink" Target="https://celebv-text.github.io/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9.mp4"/><Relationship Id="rId7" Type="http://schemas.openxmlformats.org/officeDocument/2006/relationships/image" Target="../media/image1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9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11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6" Type="http://schemas.openxmlformats.org/officeDocument/2006/relationships/video" Target="../media/media12.mp4"/><Relationship Id="rId11" Type="http://schemas.openxmlformats.org/officeDocument/2006/relationships/image" Target="../media/image15.png"/><Relationship Id="rId5" Type="http://schemas.microsoft.com/office/2007/relationships/media" Target="../media/media12.mp4"/><Relationship Id="rId10" Type="http://schemas.openxmlformats.org/officeDocument/2006/relationships/image" Target="../media/image14.png"/><Relationship Id="rId4" Type="http://schemas.openxmlformats.org/officeDocument/2006/relationships/video" Target="../media/media11.avi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ame.is.tue.mpg.d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CEBF3-434E-0332-0CEC-F6E853427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82212"/>
            <a:ext cx="10363200" cy="1590673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100" dirty="0"/>
              <a:t>Text Guided Generation of Head Avatars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7E6E4A-7732-9AE0-A1E7-A8010399A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067130"/>
            <a:ext cx="8534400" cy="942976"/>
          </a:xfrm>
        </p:spPr>
        <p:txBody>
          <a:bodyPr wrap="square"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Christoph Höll</a:t>
            </a:r>
          </a:p>
          <a:p>
            <a:pPr>
              <a:lnSpc>
                <a:spcPct val="90000"/>
              </a:lnSpc>
            </a:pPr>
            <a:r>
              <a:rPr lang="en-GB" dirty="0"/>
              <a:t>Supervisor: Shivangi </a:t>
            </a:r>
            <a:r>
              <a:rPr lang="en-GB" dirty="0" err="1"/>
              <a:t>Aneja</a:t>
            </a:r>
            <a:endParaRPr lang="en-GB" dirty="0"/>
          </a:p>
        </p:txBody>
      </p:sp>
      <p:pic>
        <p:nvPicPr>
          <p:cNvPr id="4" name="render">
            <a:hlinkClick r:id="" action="ppaction://media"/>
            <a:extLst>
              <a:ext uri="{FF2B5EF4-FFF2-40B4-BE49-F238E27FC236}">
                <a16:creationId xmlns:a16="http://schemas.microsoft.com/office/drawing/2014/main" id="{A8578627-326E-F036-5E83-EAEB154A6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3800" y="1972884"/>
            <a:ext cx="2700000" cy="2700000"/>
          </a:xfrm>
          <a:prstGeom prst="rect">
            <a:avLst/>
          </a:prstGeom>
          <a:ln>
            <a:solidFill>
              <a:schemeClr val="dk1">
                <a:shade val="15000"/>
              </a:schemeClr>
            </a:solidFill>
          </a:ln>
        </p:spPr>
      </p:pic>
      <p:pic>
        <p:nvPicPr>
          <p:cNvPr id="5" name="render">
            <a:hlinkClick r:id="" action="ppaction://media"/>
            <a:extLst>
              <a:ext uri="{FF2B5EF4-FFF2-40B4-BE49-F238E27FC236}">
                <a16:creationId xmlns:a16="http://schemas.microsoft.com/office/drawing/2014/main" id="{33B88432-42D1-C0AA-32E1-124B34DC85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46000" y="1972884"/>
            <a:ext cx="2700000" cy="2700000"/>
          </a:xfrm>
          <a:prstGeom prst="rect">
            <a:avLst/>
          </a:prstGeom>
          <a:ln>
            <a:solidFill>
              <a:schemeClr val="dk1">
                <a:shade val="15000"/>
              </a:schemeClr>
            </a:solidFill>
          </a:ln>
        </p:spPr>
      </p:pic>
      <p:pic>
        <p:nvPicPr>
          <p:cNvPr id="6" name="render">
            <a:hlinkClick r:id="" action="ppaction://media"/>
            <a:extLst>
              <a:ext uri="{FF2B5EF4-FFF2-40B4-BE49-F238E27FC236}">
                <a16:creationId xmlns:a16="http://schemas.microsoft.com/office/drawing/2014/main" id="{3FDCA1FF-68D0-7AEC-58FA-0AC2C03304A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58200" y="1972884"/>
            <a:ext cx="2700000" cy="2700000"/>
          </a:xfrm>
          <a:prstGeom prst="rect">
            <a:avLst/>
          </a:prstGeom>
          <a:ln>
            <a:solidFill>
              <a:schemeClr val="dk1">
                <a:shade val="15000"/>
              </a:schemeClr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3D6BD3-F317-E819-8AD2-F32D2E37E28E}"/>
              </a:ext>
            </a:extLst>
          </p:cNvPr>
          <p:cNvSpPr txBox="1"/>
          <p:nvPr/>
        </p:nvSpPr>
        <p:spPr>
          <a:xfrm>
            <a:off x="433800" y="4680000"/>
            <a:ext cx="27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Kissing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4F0680-4ECE-FDDB-904F-A443B66AE7E8}"/>
              </a:ext>
            </a:extLst>
          </p:cNvPr>
          <p:cNvSpPr txBox="1"/>
          <p:nvPr/>
        </p:nvSpPr>
        <p:spPr>
          <a:xfrm>
            <a:off x="4746000" y="4680000"/>
            <a:ext cx="27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Sneering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17013A-24D3-8479-2020-FD2C6C75E65A}"/>
              </a:ext>
            </a:extLst>
          </p:cNvPr>
          <p:cNvSpPr txBox="1"/>
          <p:nvPr/>
        </p:nvSpPr>
        <p:spPr>
          <a:xfrm>
            <a:off x="9058200" y="4680000"/>
            <a:ext cx="27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Weeping</a:t>
            </a:r>
          </a:p>
        </p:txBody>
      </p:sp>
    </p:spTree>
    <p:extLst>
      <p:ext uri="{BB962C8B-B14F-4D97-AF65-F5344CB8AC3E}">
        <p14:creationId xmlns:p14="http://schemas.microsoft.com/office/powerpoint/2010/main" val="402839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A387-E61D-D075-7BF2-28D262B7B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B8A028-41A3-8B78-AC44-B1ACDC1D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 Pipeline</a:t>
            </a:r>
          </a:p>
        </p:txBody>
      </p:sp>
      <p:sp>
        <p:nvSpPr>
          <p:cNvPr id="3" name="Rechteck 4">
            <a:extLst>
              <a:ext uri="{FF2B5EF4-FFF2-40B4-BE49-F238E27FC236}">
                <a16:creationId xmlns:a16="http://schemas.microsoft.com/office/drawing/2014/main" id="{A9A79D1D-5E7F-8F54-C94E-6D028AA31058}"/>
              </a:ext>
            </a:extLst>
          </p:cNvPr>
          <p:cNvSpPr/>
          <p:nvPr/>
        </p:nvSpPr>
        <p:spPr>
          <a:xfrm>
            <a:off x="440583" y="3992760"/>
            <a:ext cx="1800000" cy="91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woman begins to sing and turn for a short time</a:t>
            </a:r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6AF6A7C7-7DDA-F576-2899-39C4B02AEFE0}"/>
              </a:ext>
            </a:extLst>
          </p:cNvPr>
          <p:cNvSpPr/>
          <p:nvPr/>
        </p:nvSpPr>
        <p:spPr>
          <a:xfrm>
            <a:off x="431712" y="5408792"/>
            <a:ext cx="1800001" cy="30475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Sing, Turn</a:t>
            </a:r>
          </a:p>
        </p:txBody>
      </p:sp>
      <p:grpSp>
        <p:nvGrpSpPr>
          <p:cNvPr id="8" name="Gruppieren 40">
            <a:extLst>
              <a:ext uri="{FF2B5EF4-FFF2-40B4-BE49-F238E27FC236}">
                <a16:creationId xmlns:a16="http://schemas.microsoft.com/office/drawing/2014/main" id="{6EC1EB50-13A6-29B5-52DB-86AE0BCB570F}"/>
              </a:ext>
            </a:extLst>
          </p:cNvPr>
          <p:cNvGrpSpPr>
            <a:grpSpLocks noChangeAspect="1"/>
          </p:cNvGrpSpPr>
          <p:nvPr/>
        </p:nvGrpSpPr>
        <p:grpSpPr>
          <a:xfrm>
            <a:off x="1960927" y="871522"/>
            <a:ext cx="1557884" cy="1440000"/>
            <a:chOff x="354724" y="810000"/>
            <a:chExt cx="934730" cy="86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fik 35" descr="Ein Bild, das Menschliches Gesicht, Person, Modeaccessoire, Kappe enthält.&#10;&#10;Automatisch generierte Beschreibung">
              <a:extLst>
                <a:ext uri="{FF2B5EF4-FFF2-40B4-BE49-F238E27FC236}">
                  <a16:creationId xmlns:a16="http://schemas.microsoft.com/office/drawing/2014/main" id="{3BF89896-9425-BE6A-D378-7B7F4259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00" y="954000"/>
              <a:ext cx="785454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0" name="Grafik 37" descr="Ein Bild, das Menschliches Gesicht, Person, Modeaccessoire, Kleidung enthält.&#10;&#10;Automatisch generierte Beschreibung">
              <a:extLst>
                <a:ext uri="{FF2B5EF4-FFF2-40B4-BE49-F238E27FC236}">
                  <a16:creationId xmlns:a16="http://schemas.microsoft.com/office/drawing/2014/main" id="{11697158-44C0-BAB0-7C3B-12C0FCAD5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00" y="883389"/>
              <a:ext cx="785455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1" name="Grafik 39" descr="Ein Bild, das Menschliches Gesicht, Person, Modeaccessoire, Kleidung enthält.&#10;&#10;Automatisch generierte Beschreibung">
              <a:extLst>
                <a:ext uri="{FF2B5EF4-FFF2-40B4-BE49-F238E27FC236}">
                  <a16:creationId xmlns:a16="http://schemas.microsoft.com/office/drawing/2014/main" id="{A0012B54-6A1A-3AC8-F05B-5989F6EB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24" y="810000"/>
              <a:ext cx="785455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sp>
        <p:nvSpPr>
          <p:cNvPr id="12" name="Rechteck: abgerundete Ecken 7">
            <a:extLst>
              <a:ext uri="{FF2B5EF4-FFF2-40B4-BE49-F238E27FC236}">
                <a16:creationId xmlns:a16="http://schemas.microsoft.com/office/drawing/2014/main" id="{C12CCF9C-7A5B-32FE-5C3A-2DC6E5DD3271}"/>
              </a:ext>
            </a:extLst>
          </p:cNvPr>
          <p:cNvSpPr/>
          <p:nvPr/>
        </p:nvSpPr>
        <p:spPr>
          <a:xfrm>
            <a:off x="3493309" y="3550020"/>
            <a:ext cx="1800000" cy="54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</a:t>
            </a:r>
          </a:p>
        </p:txBody>
      </p:sp>
      <p:grpSp>
        <p:nvGrpSpPr>
          <p:cNvPr id="13" name="Gruppieren 88">
            <a:extLst>
              <a:ext uri="{FF2B5EF4-FFF2-40B4-BE49-F238E27FC236}">
                <a16:creationId xmlns:a16="http://schemas.microsoft.com/office/drawing/2014/main" id="{17C3EB3B-32EE-E5BC-32AE-A00D3A9EE7F3}"/>
              </a:ext>
            </a:extLst>
          </p:cNvPr>
          <p:cNvGrpSpPr>
            <a:grpSpLocks noChangeAspect="1"/>
          </p:cNvGrpSpPr>
          <p:nvPr/>
        </p:nvGrpSpPr>
        <p:grpSpPr>
          <a:xfrm>
            <a:off x="4710992" y="780652"/>
            <a:ext cx="1440000" cy="1440000"/>
            <a:chOff x="720000" y="2880000"/>
            <a:chExt cx="864000" cy="86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Grafik 87" descr="Ein Bild, das Person, Menschliches Gesicht, Haut, Lippe enthält.&#10;&#10;Automatisch generierte Beschreibung">
              <a:extLst>
                <a:ext uri="{FF2B5EF4-FFF2-40B4-BE49-F238E27FC236}">
                  <a16:creationId xmlns:a16="http://schemas.microsoft.com/office/drawing/2014/main" id="{9C2D2AE5-6AA1-1DC2-91C6-4B2F76A1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00" y="3024000"/>
              <a:ext cx="720000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5" name="Grafik 85">
              <a:extLst>
                <a:ext uri="{FF2B5EF4-FFF2-40B4-BE49-F238E27FC236}">
                  <a16:creationId xmlns:a16="http://schemas.microsoft.com/office/drawing/2014/main" id="{73FAF4D1-60B6-91E6-078B-5214AF69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00" y="2952000"/>
              <a:ext cx="720000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6" name="Grafik 83" descr="Ein Bild, das Person, Menschliches Gesicht, Haut, Pinsel enthält.&#10;&#10;Automatisch generierte Beschreibung">
              <a:extLst>
                <a:ext uri="{FF2B5EF4-FFF2-40B4-BE49-F238E27FC236}">
                  <a16:creationId xmlns:a16="http://schemas.microsoft.com/office/drawing/2014/main" id="{8007C9F9-B1A0-5C26-A8F1-1DC9ECE0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2880000"/>
              <a:ext cx="720000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sp>
        <p:nvSpPr>
          <p:cNvPr id="17" name="Rechteck: abgerundete Ecken 71">
            <a:extLst>
              <a:ext uri="{FF2B5EF4-FFF2-40B4-BE49-F238E27FC236}">
                <a16:creationId xmlns:a16="http://schemas.microsoft.com/office/drawing/2014/main" id="{81587005-C490-5880-89A2-FF29FD8789FE}"/>
              </a:ext>
            </a:extLst>
          </p:cNvPr>
          <p:cNvSpPr/>
          <p:nvPr/>
        </p:nvSpPr>
        <p:spPr>
          <a:xfrm>
            <a:off x="7168470" y="4411228"/>
            <a:ext cx="1800000" cy="54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Metrical Tracker</a:t>
            </a:r>
          </a:p>
        </p:txBody>
      </p:sp>
      <p:grpSp>
        <p:nvGrpSpPr>
          <p:cNvPr id="18" name="Gruppieren 69">
            <a:extLst>
              <a:ext uri="{FF2B5EF4-FFF2-40B4-BE49-F238E27FC236}">
                <a16:creationId xmlns:a16="http://schemas.microsoft.com/office/drawing/2014/main" id="{5E83003B-0704-6250-B842-89B28A7A8D2E}"/>
              </a:ext>
            </a:extLst>
          </p:cNvPr>
          <p:cNvGrpSpPr>
            <a:grpSpLocks noChangeAspect="1"/>
          </p:cNvGrpSpPr>
          <p:nvPr/>
        </p:nvGrpSpPr>
        <p:grpSpPr>
          <a:xfrm>
            <a:off x="9287729" y="840302"/>
            <a:ext cx="1440000" cy="1440000"/>
            <a:chOff x="1080000" y="3600000"/>
            <a:chExt cx="864000" cy="86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Grafik 68" descr="Ein Bild, das Text, Wimper, Menschliches Gesicht, Cartoon enthält.&#10;&#10;Automatisch generierte Beschreibung">
              <a:extLst>
                <a:ext uri="{FF2B5EF4-FFF2-40B4-BE49-F238E27FC236}">
                  <a16:creationId xmlns:a16="http://schemas.microsoft.com/office/drawing/2014/main" id="{589D23E3-A6EF-3D4E-0B06-AFDF02081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000" y="3744000"/>
              <a:ext cx="720000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20" name="Grafik 66" descr="Ein Bild, das Text, Wimper, Menschliches Gesicht, Cartoon enthält.&#10;&#10;Automatisch generierte Beschreibung">
              <a:extLst>
                <a:ext uri="{FF2B5EF4-FFF2-40B4-BE49-F238E27FC236}">
                  <a16:creationId xmlns:a16="http://schemas.microsoft.com/office/drawing/2014/main" id="{D0264AD2-DF3A-6D03-1D25-F8950DF4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00" y="3672000"/>
              <a:ext cx="720000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21" name="Grafik 64" descr="Ein Bild, das Text, Menschliches Gesicht, Wimper, Darstellung enthält.&#10;&#10;Automatisch generierte Beschreibung">
              <a:extLst>
                <a:ext uri="{FF2B5EF4-FFF2-40B4-BE49-F238E27FC236}">
                  <a16:creationId xmlns:a16="http://schemas.microsoft.com/office/drawing/2014/main" id="{C650EDEC-C03C-E0A3-78DB-8DC8DF3DB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000" y="3600000"/>
              <a:ext cx="720000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22" name="Gruppieren 143">
            <a:extLst>
              <a:ext uri="{FF2B5EF4-FFF2-40B4-BE49-F238E27FC236}">
                <a16:creationId xmlns:a16="http://schemas.microsoft.com/office/drawing/2014/main" id="{27C93AF1-F0F9-A8B8-05AF-B64092726E70}"/>
              </a:ext>
            </a:extLst>
          </p:cNvPr>
          <p:cNvGrpSpPr/>
          <p:nvPr/>
        </p:nvGrpSpPr>
        <p:grpSpPr>
          <a:xfrm>
            <a:off x="10427729" y="3370020"/>
            <a:ext cx="1440000" cy="1440000"/>
            <a:chOff x="1440000" y="5760000"/>
            <a:chExt cx="864000" cy="86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Grafik 140" descr="Ein Bild, das Kinn, Kiefer, Lippe, Kunst enthält.&#10;&#10;Automatisch generierte Beschreibung">
              <a:extLst>
                <a:ext uri="{FF2B5EF4-FFF2-40B4-BE49-F238E27FC236}">
                  <a16:creationId xmlns:a16="http://schemas.microsoft.com/office/drawing/2014/main" id="{4065D03D-4855-C4BF-527C-F2949F1C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000" y="5904000"/>
              <a:ext cx="720000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24" name="Grafik 141" descr="Ein Bild, das Kinn, Kiefer, Menschliches Gesicht, Vorderkopf enthält.&#10;&#10;Automatisch generierte Beschreibung">
              <a:extLst>
                <a:ext uri="{FF2B5EF4-FFF2-40B4-BE49-F238E27FC236}">
                  <a16:creationId xmlns:a16="http://schemas.microsoft.com/office/drawing/2014/main" id="{C4E76A60-91B6-7187-B415-696B20C7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000" y="5832000"/>
              <a:ext cx="720000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25" name="Grafik 142" descr="Ein Bild, das Kinn, Menschliches Gesicht, Kiefer, Vorderkopf enthält.&#10;&#10;Automatisch generierte Beschreibung">
              <a:extLst>
                <a:ext uri="{FF2B5EF4-FFF2-40B4-BE49-F238E27FC236}">
                  <a16:creationId xmlns:a16="http://schemas.microsoft.com/office/drawing/2014/main" id="{CAA35A96-89D5-3FD7-6A7D-3AEA95B8D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00" y="5760000"/>
              <a:ext cx="720000" cy="7200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3256468-8EBF-47B4-BFCE-5BCCA3BACACF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2231713" y="3820020"/>
            <a:ext cx="1261596" cy="1741152"/>
          </a:xfrm>
          <a:prstGeom prst="bentConnector3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7694975-9D1C-9D9E-85AF-89702C11197D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240583" y="3820020"/>
            <a:ext cx="1252726" cy="631740"/>
          </a:xfrm>
          <a:prstGeom prst="bentConnector3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CE507CE-7DF4-DC62-C9F8-115A33551306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2231713" y="2311522"/>
            <a:ext cx="632553" cy="3249650"/>
          </a:xfrm>
          <a:prstGeom prst="bentConnector2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C8CD15A-DD3B-5DE1-43CD-7B4106EF241A}"/>
              </a:ext>
            </a:extLst>
          </p:cNvPr>
          <p:cNvCxnSpPr>
            <a:cxnSpLocks/>
            <a:stCxn id="12" idx="3"/>
            <a:endCxn id="14" idx="2"/>
          </p:cNvCxnSpPr>
          <p:nvPr/>
        </p:nvCxnSpPr>
        <p:spPr>
          <a:xfrm flipV="1">
            <a:off x="5293309" y="2220652"/>
            <a:ext cx="257683" cy="1599368"/>
          </a:xfrm>
          <a:prstGeom prst="bentConnector2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580DA3E-E38B-1572-942B-1EFCAADFC190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8968470" y="2280302"/>
            <a:ext cx="1159259" cy="2400926"/>
          </a:xfrm>
          <a:prstGeom prst="bentConnector2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9076E53-BDEF-6677-E5F2-91D8FD054A69}"/>
              </a:ext>
            </a:extLst>
          </p:cNvPr>
          <p:cNvSpPr txBox="1"/>
          <p:nvPr/>
        </p:nvSpPr>
        <p:spPr>
          <a:xfrm>
            <a:off x="2952790" y="2362886"/>
            <a:ext cx="1499505" cy="968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Turn</a:t>
            </a:r>
          </a:p>
          <a:p>
            <a:pPr>
              <a:lnSpc>
                <a:spcPct val="114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Look around</a:t>
            </a:r>
          </a:p>
          <a:p>
            <a:pPr>
              <a:lnSpc>
                <a:spcPct val="114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Head wagging</a:t>
            </a:r>
          </a:p>
          <a:p>
            <a:pPr>
              <a:lnSpc>
                <a:spcPct val="114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Shake head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2BE135-56D1-4D0F-73FD-160FAEB25134}"/>
              </a:ext>
            </a:extLst>
          </p:cNvPr>
          <p:cNvSpPr txBox="1"/>
          <p:nvPr/>
        </p:nvSpPr>
        <p:spPr>
          <a:xfrm>
            <a:off x="5679358" y="2319577"/>
            <a:ext cx="1306485" cy="23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Too high rotation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D54A6E-84A7-F933-0ACF-E33049191C65}"/>
              </a:ext>
            </a:extLst>
          </p:cNvPr>
          <p:cNvSpPr txBox="1"/>
          <p:nvPr/>
        </p:nvSpPr>
        <p:spPr>
          <a:xfrm>
            <a:off x="10280168" y="2379615"/>
            <a:ext cx="1654524" cy="23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Reconstruction Error</a:t>
            </a:r>
          </a:p>
        </p:txBody>
      </p:sp>
      <p:sp>
        <p:nvSpPr>
          <p:cNvPr id="39" name="Rechteck: abgerundete Ecken 7">
            <a:extLst>
              <a:ext uri="{FF2B5EF4-FFF2-40B4-BE49-F238E27FC236}">
                <a16:creationId xmlns:a16="http://schemas.microsoft.com/office/drawing/2014/main" id="{4BFAD9D6-36C7-5903-14B7-3CB045FBDB08}"/>
              </a:ext>
            </a:extLst>
          </p:cNvPr>
          <p:cNvSpPr/>
          <p:nvPr/>
        </p:nvSpPr>
        <p:spPr>
          <a:xfrm>
            <a:off x="5613276" y="5291172"/>
            <a:ext cx="1800000" cy="54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Annotation Script</a:t>
            </a:r>
          </a:p>
        </p:txBody>
      </p:sp>
      <p:sp>
        <p:nvSpPr>
          <p:cNvPr id="40" name="Rechteck 4">
            <a:extLst>
              <a:ext uri="{FF2B5EF4-FFF2-40B4-BE49-F238E27FC236}">
                <a16:creationId xmlns:a16="http://schemas.microsoft.com/office/drawing/2014/main" id="{ED487355-BF76-FEA5-46AD-B8DFD5FB47E2}"/>
              </a:ext>
            </a:extLst>
          </p:cNvPr>
          <p:cNvSpPr/>
          <p:nvPr/>
        </p:nvSpPr>
        <p:spPr>
          <a:xfrm>
            <a:off x="10134692" y="5288031"/>
            <a:ext cx="1800000" cy="540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Annotations</a:t>
            </a:r>
          </a:p>
        </p:txBody>
      </p:sp>
      <p:sp>
        <p:nvSpPr>
          <p:cNvPr id="47" name="Rechteck 4">
            <a:extLst>
              <a:ext uri="{FF2B5EF4-FFF2-40B4-BE49-F238E27FC236}">
                <a16:creationId xmlns:a16="http://schemas.microsoft.com/office/drawing/2014/main" id="{34414174-E25A-D678-FFBD-6DAB38B54829}"/>
              </a:ext>
            </a:extLst>
          </p:cNvPr>
          <p:cNvSpPr/>
          <p:nvPr/>
        </p:nvSpPr>
        <p:spPr>
          <a:xfrm>
            <a:off x="428391" y="2973086"/>
            <a:ext cx="1800000" cy="306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URL, Duration, Crop</a:t>
            </a:r>
          </a:p>
        </p:txBody>
      </p:sp>
      <p:cxnSp>
        <p:nvCxnSpPr>
          <p:cNvPr id="50" name="Connector: Elbow 27">
            <a:extLst>
              <a:ext uri="{FF2B5EF4-FFF2-40B4-BE49-F238E27FC236}">
                <a16:creationId xmlns:a16="http://schemas.microsoft.com/office/drawing/2014/main" id="{1428CCE4-3C6C-1EFE-A15E-72F016603A55}"/>
              </a:ext>
            </a:extLst>
          </p:cNvPr>
          <p:cNvCxnSpPr>
            <a:cxnSpLocks/>
            <a:stCxn id="47" idx="3"/>
            <a:endCxn id="12" idx="1"/>
          </p:cNvCxnSpPr>
          <p:nvPr/>
        </p:nvCxnSpPr>
        <p:spPr>
          <a:xfrm>
            <a:off x="2228391" y="3126086"/>
            <a:ext cx="1264918" cy="693934"/>
          </a:xfrm>
          <a:prstGeom prst="bentConnector3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40">
            <a:extLst>
              <a:ext uri="{FF2B5EF4-FFF2-40B4-BE49-F238E27FC236}">
                <a16:creationId xmlns:a16="http://schemas.microsoft.com/office/drawing/2014/main" id="{65E9ECD1-6FDD-D172-D07F-9460ED83A58F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>
            <a:off x="2231713" y="5561172"/>
            <a:ext cx="3381563" cy="0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40">
            <a:extLst>
              <a:ext uri="{FF2B5EF4-FFF2-40B4-BE49-F238E27FC236}">
                <a16:creationId xmlns:a16="http://schemas.microsoft.com/office/drawing/2014/main" id="{7A6AC0AD-D043-5678-BA3F-E6E0BE48AB01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413276" y="5558031"/>
            <a:ext cx="2721416" cy="3141"/>
          </a:xfrm>
          <a:prstGeom prst="straightConnector1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hteck: abgerundete Ecken 7">
            <a:extLst>
              <a:ext uri="{FF2B5EF4-FFF2-40B4-BE49-F238E27FC236}">
                <a16:creationId xmlns:a16="http://schemas.microsoft.com/office/drawing/2014/main" id="{0BDDCCF9-9F32-6606-B022-CB58AB32E1CC}"/>
              </a:ext>
            </a:extLst>
          </p:cNvPr>
          <p:cNvSpPr/>
          <p:nvPr/>
        </p:nvSpPr>
        <p:spPr>
          <a:xfrm>
            <a:off x="6030991" y="2678168"/>
            <a:ext cx="1800000" cy="54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MICA</a:t>
            </a:r>
          </a:p>
        </p:txBody>
      </p:sp>
      <p:cxnSp>
        <p:nvCxnSpPr>
          <p:cNvPr id="82" name="Connector: Elbow 33">
            <a:extLst>
              <a:ext uri="{FF2B5EF4-FFF2-40B4-BE49-F238E27FC236}">
                <a16:creationId xmlns:a16="http://schemas.microsoft.com/office/drawing/2014/main" id="{81C42006-A2B3-D472-18F2-287FA8F837B5}"/>
              </a:ext>
            </a:extLst>
          </p:cNvPr>
          <p:cNvCxnSpPr>
            <a:cxnSpLocks/>
            <a:stCxn id="12" idx="3"/>
            <a:endCxn id="78" idx="2"/>
          </p:cNvCxnSpPr>
          <p:nvPr/>
        </p:nvCxnSpPr>
        <p:spPr>
          <a:xfrm flipV="1">
            <a:off x="5293309" y="3218168"/>
            <a:ext cx="1637682" cy="601852"/>
          </a:xfrm>
          <a:prstGeom prst="bentConnector2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or: Elbow 33">
            <a:extLst>
              <a:ext uri="{FF2B5EF4-FFF2-40B4-BE49-F238E27FC236}">
                <a16:creationId xmlns:a16="http://schemas.microsoft.com/office/drawing/2014/main" id="{335A0C7F-80B2-B1E4-596C-29942B77A22B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5293309" y="3820020"/>
            <a:ext cx="1875161" cy="861208"/>
          </a:xfrm>
          <a:prstGeom prst="bentConnector3">
            <a:avLst>
              <a:gd name="adj1" fmla="val 87276"/>
            </a:avLst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33">
            <a:extLst>
              <a:ext uri="{FF2B5EF4-FFF2-40B4-BE49-F238E27FC236}">
                <a16:creationId xmlns:a16="http://schemas.microsoft.com/office/drawing/2014/main" id="{9E998D7A-18A6-FB11-CA40-5DD880FC9CF5}"/>
              </a:ext>
            </a:extLst>
          </p:cNvPr>
          <p:cNvCxnSpPr>
            <a:cxnSpLocks/>
            <a:stCxn id="78" idx="3"/>
            <a:endCxn id="17" idx="0"/>
          </p:cNvCxnSpPr>
          <p:nvPr/>
        </p:nvCxnSpPr>
        <p:spPr>
          <a:xfrm>
            <a:off x="7830991" y="2948168"/>
            <a:ext cx="237479" cy="1463060"/>
          </a:xfrm>
          <a:prstGeom prst="bentConnector2">
            <a:avLst/>
          </a:prstGeom>
          <a:ln w="254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" name="Grafik 91" descr="Ein Bild, das Menschliches Gesicht, Kinn, Vorderkopf, Kunst enthält.&#10;&#10;Automatisch generierte Beschreibung">
            <a:extLst>
              <a:ext uri="{FF2B5EF4-FFF2-40B4-BE49-F238E27FC236}">
                <a16:creationId xmlns:a16="http://schemas.microsoft.com/office/drawing/2014/main" id="{0150C3CC-3F9C-2397-2A17-09F6C9C004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522" y="2706508"/>
            <a:ext cx="1198800" cy="119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7" name="TextBox 48">
            <a:extLst>
              <a:ext uri="{FF2B5EF4-FFF2-40B4-BE49-F238E27FC236}">
                <a16:creationId xmlns:a16="http://schemas.microsoft.com/office/drawing/2014/main" id="{B0A93BC9-C8AE-F69E-1E32-D5A36410FD29}"/>
              </a:ext>
            </a:extLst>
          </p:cNvPr>
          <p:cNvSpPr txBox="1"/>
          <p:nvPr/>
        </p:nvSpPr>
        <p:spPr>
          <a:xfrm>
            <a:off x="8327616" y="3887734"/>
            <a:ext cx="1281708" cy="477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Shape Reconstruction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794480A-FA2D-8E39-43E6-2231C675C434}"/>
              </a:ext>
            </a:extLst>
          </p:cNvPr>
          <p:cNvSpPr txBox="1"/>
          <p:nvPr/>
        </p:nvSpPr>
        <p:spPr>
          <a:xfrm>
            <a:off x="442595" y="2646468"/>
            <a:ext cx="177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Video Metadata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6CB16D6-21B6-D110-22E5-EA32EC2AB946}"/>
              </a:ext>
            </a:extLst>
          </p:cNvPr>
          <p:cNvSpPr txBox="1"/>
          <p:nvPr/>
        </p:nvSpPr>
        <p:spPr>
          <a:xfrm>
            <a:off x="213466" y="5019100"/>
            <a:ext cx="222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Attribute Assignment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2FFF9B8-7B8E-7809-5D43-302333A1B909}"/>
              </a:ext>
            </a:extLst>
          </p:cNvPr>
          <p:cNvSpPr txBox="1"/>
          <p:nvPr/>
        </p:nvSpPr>
        <p:spPr>
          <a:xfrm>
            <a:off x="429311" y="3613248"/>
            <a:ext cx="177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</a:p>
        </p:txBody>
      </p: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3720A058-6E44-C5B9-253F-63AD9D167C4B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 flipV="1">
            <a:off x="8968470" y="3970020"/>
            <a:ext cx="1459259" cy="711208"/>
          </a:xfrm>
          <a:prstGeom prst="bentConnector3">
            <a:avLst>
              <a:gd name="adj1" fmla="val 79104"/>
            </a:avLst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0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46" grpId="0"/>
      <p:bldP spid="48" grpId="0"/>
      <p:bldP spid="49" grpId="0"/>
      <p:bldP spid="39" grpId="0" animBg="1"/>
      <p:bldP spid="40" grpId="0" animBg="1"/>
      <p:bldP spid="78" grpId="0" animBg="1"/>
      <p:bldP spid="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370017-EE5D-B1CC-ED58-8E41C8D1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Examples</a:t>
            </a:r>
          </a:p>
        </p:txBody>
      </p:sp>
      <p:pic>
        <p:nvPicPr>
          <p:cNvPr id="2" name="combined">
            <a:hlinkClick r:id="" action="ppaction://media"/>
            <a:extLst>
              <a:ext uri="{FF2B5EF4-FFF2-40B4-BE49-F238E27FC236}">
                <a16:creationId xmlns:a16="http://schemas.microsoft.com/office/drawing/2014/main" id="{7FD60B1A-8FC5-AEAF-E22F-3ED6DC373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6000" y="1080000"/>
            <a:ext cx="9000000" cy="4500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02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75B75-9606-924B-42F3-E5FCDAF1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92D04-DB37-D247-48CF-A82490C3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Examples</a:t>
            </a:r>
          </a:p>
        </p:txBody>
      </p:sp>
      <p:pic>
        <p:nvPicPr>
          <p:cNvPr id="3" name="combined">
            <a:hlinkClick r:id="" action="ppaction://media"/>
            <a:extLst>
              <a:ext uri="{FF2B5EF4-FFF2-40B4-BE49-F238E27FC236}">
                <a16:creationId xmlns:a16="http://schemas.microsoft.com/office/drawing/2014/main" id="{34067147-44D6-67DC-5E76-6D7E5E6A2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6000" y="1080000"/>
            <a:ext cx="9000000" cy="4500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297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AA7E6-9EEF-5AF9-3416-75E49D5E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5007297-2DDE-B113-5825-73E6EE3C6212}"/>
              </a:ext>
            </a:extLst>
          </p:cNvPr>
          <p:cNvSpPr txBox="1"/>
          <p:nvPr/>
        </p:nvSpPr>
        <p:spPr>
          <a:xfrm>
            <a:off x="531957" y="3163769"/>
            <a:ext cx="334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 person is talking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899E7771-0E17-1E59-94E6-947F5D9F8803}"/>
              </a:ext>
            </a:extLst>
          </p:cNvPr>
          <p:cNvSpPr/>
          <p:nvPr/>
        </p:nvSpPr>
        <p:spPr>
          <a:xfrm rot="5400000">
            <a:off x="2106020" y="3423872"/>
            <a:ext cx="197348" cy="3059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DAA5BC-6397-9A8A-0792-A36143649DA2}"/>
              </a:ext>
            </a:extLst>
          </p:cNvPr>
          <p:cNvSpPr txBox="1"/>
          <p:nvPr/>
        </p:nvSpPr>
        <p:spPr>
          <a:xfrm>
            <a:off x="674854" y="5052386"/>
            <a:ext cx="3185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Calibri"/>
                <a:cs typeface="Calibri"/>
              </a:rPr>
              <a:t>Natural Language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EA53CF-9E48-4FAA-9C50-CEB0E6C53CE5}"/>
              </a:ext>
            </a:extLst>
          </p:cNvPr>
          <p:cNvSpPr txBox="1"/>
          <p:nvPr/>
        </p:nvSpPr>
        <p:spPr>
          <a:xfrm>
            <a:off x="4202917" y="5052386"/>
            <a:ext cx="321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Calibri"/>
                <a:cs typeface="Calibri"/>
              </a:rPr>
              <a:t>Non-Deterministic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64DB82C-41BF-FA1C-F167-F75908397519}"/>
              </a:ext>
            </a:extLst>
          </p:cNvPr>
          <p:cNvSpPr txBox="1"/>
          <p:nvPr/>
        </p:nvSpPr>
        <p:spPr>
          <a:xfrm>
            <a:off x="10141233" y="2842575"/>
            <a:ext cx="2012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Calibri"/>
                <a:cs typeface="Calibri"/>
              </a:rPr>
              <a:t>Sequential </a:t>
            </a:r>
          </a:p>
          <a:p>
            <a:pPr algn="ctr"/>
            <a:r>
              <a:rPr lang="en-GB" sz="32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803AA181-A60D-A969-DEEF-3C2F3C5A5562}"/>
              </a:ext>
            </a:extLst>
          </p:cNvPr>
          <p:cNvSpPr/>
          <p:nvPr/>
        </p:nvSpPr>
        <p:spPr>
          <a:xfrm rot="5400000">
            <a:off x="5890911" y="3618819"/>
            <a:ext cx="197348" cy="266978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1FEDE77C-8D11-DD35-1E03-5A1CE6BA4A07}"/>
              </a:ext>
            </a:extLst>
          </p:cNvPr>
          <p:cNvSpPr/>
          <p:nvPr/>
        </p:nvSpPr>
        <p:spPr>
          <a:xfrm>
            <a:off x="10031236" y="919338"/>
            <a:ext cx="197348" cy="5019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render">
            <a:hlinkClick r:id="" action="ppaction://media"/>
            <a:extLst>
              <a:ext uri="{FF2B5EF4-FFF2-40B4-BE49-F238E27FC236}">
                <a16:creationId xmlns:a16="http://schemas.microsoft.com/office/drawing/2014/main" id="{EAA5F898-8492-B3FE-9FD4-6BEB8E39F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4450" y="970303"/>
            <a:ext cx="23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render">
            <a:hlinkClick r:id="" action="ppaction://media"/>
            <a:extLst>
              <a:ext uri="{FF2B5EF4-FFF2-40B4-BE49-F238E27FC236}">
                <a16:creationId xmlns:a16="http://schemas.microsoft.com/office/drawing/2014/main" id="{4087C4EC-E486-1463-CBFE-99224321F6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84450" y="3547697"/>
            <a:ext cx="23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23">
            <a:extLst>
              <a:ext uri="{FF2B5EF4-FFF2-40B4-BE49-F238E27FC236}">
                <a16:creationId xmlns:a16="http://schemas.microsoft.com/office/drawing/2014/main" id="{00B395B1-EA9E-BACC-4A97-734255EA937C}"/>
              </a:ext>
            </a:extLst>
          </p:cNvPr>
          <p:cNvCxnSpPr>
            <a:cxnSpLocks/>
          </p:cNvCxnSpPr>
          <p:nvPr/>
        </p:nvCxnSpPr>
        <p:spPr>
          <a:xfrm flipV="1">
            <a:off x="4437657" y="2041149"/>
            <a:ext cx="2756201" cy="1269154"/>
          </a:xfrm>
          <a:prstGeom prst="straightConnector1">
            <a:avLst/>
          </a:prstGeom>
          <a:ln w="41275" cmpd="sng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3">
            <a:extLst>
              <a:ext uri="{FF2B5EF4-FFF2-40B4-BE49-F238E27FC236}">
                <a16:creationId xmlns:a16="http://schemas.microsoft.com/office/drawing/2014/main" id="{A00EB94D-3CF6-024A-98A2-22ADDD338FDD}"/>
              </a:ext>
            </a:extLst>
          </p:cNvPr>
          <p:cNvCxnSpPr>
            <a:cxnSpLocks/>
          </p:cNvCxnSpPr>
          <p:nvPr/>
        </p:nvCxnSpPr>
        <p:spPr>
          <a:xfrm>
            <a:off x="4437657" y="3514590"/>
            <a:ext cx="2834207" cy="983738"/>
          </a:xfrm>
          <a:prstGeom prst="straightConnector1">
            <a:avLst/>
          </a:prstGeom>
          <a:ln w="41275" cmpd="sng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00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showWhenStopped="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8" grpId="0" animBg="1"/>
      <p:bldP spid="9" grpId="0"/>
      <p:bldP spid="10" grpId="0"/>
      <p:bldP spid="11" grpId="0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68F68-FA27-0C3F-9AF5-6C95FC6A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A1B5E5E-CA33-6476-5D29-AF6F2FDCEEFC}"/>
              </a:ext>
            </a:extLst>
          </p:cNvPr>
          <p:cNvSpPr/>
          <p:nvPr/>
        </p:nvSpPr>
        <p:spPr>
          <a:xfrm>
            <a:off x="1600200" y="876065"/>
            <a:ext cx="3818185" cy="4127295"/>
          </a:xfrm>
          <a:prstGeom prst="roundRect">
            <a:avLst/>
          </a:prstGeom>
          <a:solidFill>
            <a:srgbClr val="C2F1C8"/>
          </a:solidFill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BC1CB6-56C7-6B6D-4E07-A9F43BBC9C38}"/>
              </a:ext>
            </a:extLst>
          </p:cNvPr>
          <p:cNvSpPr txBox="1"/>
          <p:nvPr/>
        </p:nvSpPr>
        <p:spPr>
          <a:xfrm>
            <a:off x="2323407" y="5588554"/>
            <a:ext cx="2098547" cy="338554"/>
          </a:xfrm>
          <a:prstGeom prst="rect">
            <a:avLst/>
          </a:prstGeom>
          <a:solidFill>
            <a:srgbClr val="AEAEA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person is smiling.”</a:t>
            </a:r>
          </a:p>
        </p:txBody>
      </p:sp>
      <p:sp>
        <p:nvSpPr>
          <p:cNvPr id="6" name="Freihandform: Form 10">
            <a:extLst>
              <a:ext uri="{FF2B5EF4-FFF2-40B4-BE49-F238E27FC236}">
                <a16:creationId xmlns:a16="http://schemas.microsoft.com/office/drawing/2014/main" id="{D44A01BC-CB77-F63F-2665-593080715475}"/>
              </a:ext>
            </a:extLst>
          </p:cNvPr>
          <p:cNvSpPr>
            <a:spLocks noChangeAspect="1"/>
          </p:cNvSpPr>
          <p:nvPr/>
        </p:nvSpPr>
        <p:spPr>
          <a:xfrm>
            <a:off x="4538493" y="5190307"/>
            <a:ext cx="783267" cy="331984"/>
          </a:xfrm>
          <a:custGeom>
            <a:avLst/>
            <a:gdLst>
              <a:gd name="connsiteX0" fmla="*/ 0 w 2898775"/>
              <a:gd name="connsiteY0" fmla="*/ 1454171 h 1466871"/>
              <a:gd name="connsiteX1" fmla="*/ 739775 w 2898775"/>
              <a:gd name="connsiteY1" fmla="*/ 1212871 h 1466871"/>
              <a:gd name="connsiteX2" fmla="*/ 1441450 w 2898775"/>
              <a:gd name="connsiteY2" fmla="*/ 21 h 1466871"/>
              <a:gd name="connsiteX3" fmla="*/ 2162175 w 2898775"/>
              <a:gd name="connsiteY3" fmla="*/ 1244621 h 1466871"/>
              <a:gd name="connsiteX4" fmla="*/ 2898775 w 2898775"/>
              <a:gd name="connsiteY4" fmla="*/ 1466871 h 146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775" h="1466871">
                <a:moveTo>
                  <a:pt x="0" y="1454171"/>
                </a:moveTo>
                <a:cubicBezTo>
                  <a:pt x="249766" y="1454700"/>
                  <a:pt x="499533" y="1455229"/>
                  <a:pt x="739775" y="1212871"/>
                </a:cubicBezTo>
                <a:cubicBezTo>
                  <a:pt x="980017" y="970513"/>
                  <a:pt x="1204383" y="-5271"/>
                  <a:pt x="1441450" y="21"/>
                </a:cubicBezTo>
                <a:cubicBezTo>
                  <a:pt x="1678517" y="5313"/>
                  <a:pt x="1919288" y="1000146"/>
                  <a:pt x="2162175" y="1244621"/>
                </a:cubicBezTo>
                <a:cubicBezTo>
                  <a:pt x="2405062" y="1489096"/>
                  <a:pt x="2741613" y="1438825"/>
                  <a:pt x="2898775" y="1466871"/>
                </a:cubicBezTo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4CC62807-AB84-A7F6-DAF0-9A15803F20F3}"/>
              </a:ext>
            </a:extLst>
          </p:cNvPr>
          <p:cNvSpPr/>
          <p:nvPr/>
        </p:nvSpPr>
        <p:spPr>
          <a:xfrm>
            <a:off x="2620049" y="4609434"/>
            <a:ext cx="1801515" cy="297487"/>
          </a:xfrm>
          <a:prstGeom prst="trapezoid">
            <a:avLst>
              <a:gd name="adj" fmla="val 38433"/>
            </a:avLst>
          </a:prstGeom>
          <a:solidFill>
            <a:srgbClr val="84E29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2A074B18-B373-5AEA-B04A-42053C426ACD}"/>
              </a:ext>
            </a:extLst>
          </p:cNvPr>
          <p:cNvSpPr/>
          <p:nvPr/>
        </p:nvSpPr>
        <p:spPr>
          <a:xfrm rot="10800000">
            <a:off x="2101362" y="2287384"/>
            <a:ext cx="3149576" cy="295618"/>
          </a:xfrm>
          <a:prstGeom prst="trapezoid">
            <a:avLst>
              <a:gd name="adj" fmla="val 42096"/>
            </a:avLst>
          </a:prstGeom>
          <a:solidFill>
            <a:srgbClr val="F6C6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9" name="Rechteck 16">
            <a:extLst>
              <a:ext uri="{FF2B5EF4-FFF2-40B4-BE49-F238E27FC236}">
                <a16:creationId xmlns:a16="http://schemas.microsoft.com/office/drawing/2014/main" id="{55CBB334-8A23-645E-2B7F-13FAC9570758}"/>
              </a:ext>
            </a:extLst>
          </p:cNvPr>
          <p:cNvSpPr/>
          <p:nvPr/>
        </p:nvSpPr>
        <p:spPr>
          <a:xfrm>
            <a:off x="2814680" y="3946796"/>
            <a:ext cx="1730056" cy="297487"/>
          </a:xfrm>
          <a:prstGeom prst="rect">
            <a:avLst/>
          </a:prstGeom>
          <a:solidFill>
            <a:srgbClr val="FBE3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distance</a:t>
            </a:r>
          </a:p>
        </p:txBody>
      </p:sp>
      <p:sp>
        <p:nvSpPr>
          <p:cNvPr id="10" name="Rechteck 17">
            <a:extLst>
              <a:ext uri="{FF2B5EF4-FFF2-40B4-BE49-F238E27FC236}">
                <a16:creationId xmlns:a16="http://schemas.microsoft.com/office/drawing/2014/main" id="{27BF42A0-1BB0-0A63-4D74-3A1923B9FF89}"/>
              </a:ext>
            </a:extLst>
          </p:cNvPr>
          <p:cNvSpPr/>
          <p:nvPr/>
        </p:nvSpPr>
        <p:spPr>
          <a:xfrm>
            <a:off x="2814680" y="3522546"/>
            <a:ext cx="1730056" cy="297487"/>
          </a:xfrm>
          <a:prstGeom prst="rect">
            <a:avLst/>
          </a:prstGeom>
          <a:solidFill>
            <a:srgbClr val="FBE3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hteck 18">
            <a:extLst>
              <a:ext uri="{FF2B5EF4-FFF2-40B4-BE49-F238E27FC236}">
                <a16:creationId xmlns:a16="http://schemas.microsoft.com/office/drawing/2014/main" id="{5F1E489B-17C0-4C12-86F5-61F0558430DA}"/>
              </a:ext>
            </a:extLst>
          </p:cNvPr>
          <p:cNvSpPr/>
          <p:nvPr/>
        </p:nvSpPr>
        <p:spPr>
          <a:xfrm>
            <a:off x="2814680" y="2964982"/>
            <a:ext cx="1730056" cy="435172"/>
          </a:xfrm>
          <a:prstGeom prst="rect">
            <a:avLst/>
          </a:prstGeom>
          <a:solidFill>
            <a:srgbClr val="FBE3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 from codebook</a:t>
            </a:r>
          </a:p>
        </p:txBody>
      </p:sp>
      <p:sp>
        <p:nvSpPr>
          <p:cNvPr id="12" name="Rechteck: abgerundete Ecken 19">
            <a:extLst>
              <a:ext uri="{FF2B5EF4-FFF2-40B4-BE49-F238E27FC236}">
                <a16:creationId xmlns:a16="http://schemas.microsoft.com/office/drawing/2014/main" id="{09C21AFA-44FE-F860-8801-091EBDD0C17D}"/>
              </a:ext>
            </a:extLst>
          </p:cNvPr>
          <p:cNvSpPr/>
          <p:nvPr/>
        </p:nvSpPr>
        <p:spPr>
          <a:xfrm>
            <a:off x="2620049" y="2894768"/>
            <a:ext cx="2165823" cy="1469150"/>
          </a:xfrm>
          <a:prstGeom prst="roundRect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feld 20">
            <a:extLst>
              <a:ext uri="{FF2B5EF4-FFF2-40B4-BE49-F238E27FC236}">
                <a16:creationId xmlns:a16="http://schemas.microsoft.com/office/drawing/2014/main" id="{6881A1A5-C96B-03DA-AB32-6EAD4E3DAA78}"/>
              </a:ext>
            </a:extLst>
          </p:cNvPr>
          <p:cNvSpPr txBox="1"/>
          <p:nvPr/>
        </p:nvSpPr>
        <p:spPr>
          <a:xfrm rot="16200000">
            <a:off x="4151783" y="3383630"/>
            <a:ext cx="1027044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Quantizer</a:t>
            </a:r>
          </a:p>
        </p:txBody>
      </p:sp>
      <p:sp>
        <p:nvSpPr>
          <p:cNvPr id="14" name="Rechteck: abgerundete Ecken 21">
            <a:extLst>
              <a:ext uri="{FF2B5EF4-FFF2-40B4-BE49-F238E27FC236}">
                <a16:creationId xmlns:a16="http://schemas.microsoft.com/office/drawing/2014/main" id="{35EFEB3F-2A80-4C6C-CC59-0C2905B2D66A}"/>
              </a:ext>
            </a:extLst>
          </p:cNvPr>
          <p:cNvSpPr/>
          <p:nvPr/>
        </p:nvSpPr>
        <p:spPr>
          <a:xfrm>
            <a:off x="2101363" y="1114040"/>
            <a:ext cx="3154452" cy="295618"/>
          </a:xfrm>
          <a:prstGeom prst="roundRect">
            <a:avLst/>
          </a:prstGeom>
          <a:solidFill>
            <a:srgbClr val="F2CFEE"/>
          </a:solidFill>
          <a:ln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397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</a:p>
        </p:txBody>
      </p:sp>
      <p:sp>
        <p:nvSpPr>
          <p:cNvPr id="15" name="Rechteck 22">
            <a:extLst>
              <a:ext uri="{FF2B5EF4-FFF2-40B4-BE49-F238E27FC236}">
                <a16:creationId xmlns:a16="http://schemas.microsoft.com/office/drawing/2014/main" id="{4057A40A-72B2-4783-5F85-71320A66613E}"/>
              </a:ext>
            </a:extLst>
          </p:cNvPr>
          <p:cNvSpPr/>
          <p:nvPr/>
        </p:nvSpPr>
        <p:spPr>
          <a:xfrm>
            <a:off x="2101362" y="1937037"/>
            <a:ext cx="3149577" cy="223115"/>
          </a:xfrm>
          <a:prstGeom prst="rect">
            <a:avLst/>
          </a:prstGeom>
          <a:solidFill>
            <a:srgbClr val="DCEAF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23">
                <a:extLst>
                  <a:ext uri="{FF2B5EF4-FFF2-40B4-BE49-F238E27FC236}">
                    <a16:creationId xmlns:a16="http://schemas.microsoft.com/office/drawing/2014/main" id="{1E7DBA03-7E75-48AA-AA52-550E7EEC4EC2}"/>
                  </a:ext>
                </a:extLst>
              </p:cNvPr>
              <p:cNvSpPr/>
              <p:nvPr/>
            </p:nvSpPr>
            <p:spPr>
              <a:xfrm>
                <a:off x="2213108" y="1536072"/>
                <a:ext cx="311339" cy="29561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hteck: abgerundete Ecken 23">
                <a:extLst>
                  <a:ext uri="{FF2B5EF4-FFF2-40B4-BE49-F238E27FC236}">
                    <a16:creationId xmlns:a16="http://schemas.microsoft.com/office/drawing/2014/main" id="{1E7DBA03-7E75-48AA-AA52-550E7EEC4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08" y="1536072"/>
                <a:ext cx="311339" cy="29561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: abgerundete Ecken 24">
                <a:extLst>
                  <a:ext uri="{FF2B5EF4-FFF2-40B4-BE49-F238E27FC236}">
                    <a16:creationId xmlns:a16="http://schemas.microsoft.com/office/drawing/2014/main" id="{93F4C520-31B5-F13E-D7D1-C61DBAA1E5BD}"/>
                  </a:ext>
                </a:extLst>
              </p:cNvPr>
              <p:cNvSpPr/>
              <p:nvPr/>
            </p:nvSpPr>
            <p:spPr>
              <a:xfrm>
                <a:off x="2872814" y="1518479"/>
                <a:ext cx="311339" cy="29561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hteck: abgerundete Ecken 24">
                <a:extLst>
                  <a:ext uri="{FF2B5EF4-FFF2-40B4-BE49-F238E27FC236}">
                    <a16:creationId xmlns:a16="http://schemas.microsoft.com/office/drawing/2014/main" id="{93F4C520-31B5-F13E-D7D1-C61DBAA1E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14" y="1518479"/>
                <a:ext cx="311339" cy="29561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: abgerundete Ecken 25">
                <a:extLst>
                  <a:ext uri="{FF2B5EF4-FFF2-40B4-BE49-F238E27FC236}">
                    <a16:creationId xmlns:a16="http://schemas.microsoft.com/office/drawing/2014/main" id="{B945B532-D01E-BF52-4781-218020F2E26E}"/>
                  </a:ext>
                </a:extLst>
              </p:cNvPr>
              <p:cNvSpPr/>
              <p:nvPr/>
            </p:nvSpPr>
            <p:spPr>
              <a:xfrm>
                <a:off x="3667901" y="1520334"/>
                <a:ext cx="311339" cy="29561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hteck: abgerundete Ecken 25">
                <a:extLst>
                  <a:ext uri="{FF2B5EF4-FFF2-40B4-BE49-F238E27FC236}">
                    <a16:creationId xmlns:a16="http://schemas.microsoft.com/office/drawing/2014/main" id="{B945B532-D01E-BF52-4781-218020F2E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901" y="1520334"/>
                <a:ext cx="311339" cy="29561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26">
                <a:extLst>
                  <a:ext uri="{FF2B5EF4-FFF2-40B4-BE49-F238E27FC236}">
                    <a16:creationId xmlns:a16="http://schemas.microsoft.com/office/drawing/2014/main" id="{FD9C3CA8-24E0-8234-D891-E95D622196FB}"/>
                  </a:ext>
                </a:extLst>
              </p:cNvPr>
              <p:cNvSpPr/>
              <p:nvPr/>
            </p:nvSpPr>
            <p:spPr>
              <a:xfrm>
                <a:off x="4708403" y="1523664"/>
                <a:ext cx="311339" cy="29561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hteck: abgerundete Ecken 26">
                <a:extLst>
                  <a:ext uri="{FF2B5EF4-FFF2-40B4-BE49-F238E27FC236}">
                    <a16:creationId xmlns:a16="http://schemas.microsoft.com/office/drawing/2014/main" id="{FD9C3CA8-24E0-8234-D891-E95D62219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03" y="1523664"/>
                <a:ext cx="311339" cy="29561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27">
                <a:extLst>
                  <a:ext uri="{FF2B5EF4-FFF2-40B4-BE49-F238E27FC236}">
                    <a16:creationId xmlns:a16="http://schemas.microsoft.com/office/drawing/2014/main" id="{E016A301-A742-EFA9-3CA1-163136D8ECBA}"/>
                  </a:ext>
                </a:extLst>
              </p:cNvPr>
              <p:cNvSpPr txBox="1"/>
              <p:nvPr/>
            </p:nvSpPr>
            <p:spPr>
              <a:xfrm>
                <a:off x="4134911" y="1554031"/>
                <a:ext cx="391740" cy="2797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feld 27">
                <a:extLst>
                  <a:ext uri="{FF2B5EF4-FFF2-40B4-BE49-F238E27FC236}">
                    <a16:creationId xmlns:a16="http://schemas.microsoft.com/office/drawing/2014/main" id="{E016A301-A742-EFA9-3CA1-163136D8E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911" y="1554031"/>
                <a:ext cx="391740" cy="2797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: abgerundete Ecken 45">
            <a:extLst>
              <a:ext uri="{FF2B5EF4-FFF2-40B4-BE49-F238E27FC236}">
                <a16:creationId xmlns:a16="http://schemas.microsoft.com/office/drawing/2014/main" id="{AA98F7B1-F952-1A9B-2C12-16ED8664C4AE}"/>
              </a:ext>
            </a:extLst>
          </p:cNvPr>
          <p:cNvSpPr/>
          <p:nvPr/>
        </p:nvSpPr>
        <p:spPr>
          <a:xfrm>
            <a:off x="2620049" y="5132632"/>
            <a:ext cx="1801515" cy="2974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</a:p>
        </p:txBody>
      </p:sp>
      <p:cxnSp>
        <p:nvCxnSpPr>
          <p:cNvPr id="22" name="Gerade Verbindung mit Pfeil 50">
            <a:extLst>
              <a:ext uri="{FF2B5EF4-FFF2-40B4-BE49-F238E27FC236}">
                <a16:creationId xmlns:a16="http://schemas.microsoft.com/office/drawing/2014/main" id="{30D0F4FA-8640-386C-1EE0-4C9786454F6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520807" y="5430119"/>
            <a:ext cx="0" cy="16850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54">
            <a:extLst>
              <a:ext uri="{FF2B5EF4-FFF2-40B4-BE49-F238E27FC236}">
                <a16:creationId xmlns:a16="http://schemas.microsoft.com/office/drawing/2014/main" id="{3D10C567-9EF1-3331-9C3C-A86D76698D8A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3520806" y="4906921"/>
            <a:ext cx="0" cy="22571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65">
            <a:extLst>
              <a:ext uri="{FF2B5EF4-FFF2-40B4-BE49-F238E27FC236}">
                <a16:creationId xmlns:a16="http://schemas.microsoft.com/office/drawing/2014/main" id="{0A14AC98-D02C-5B89-CF65-B43CDF84FDCC}"/>
              </a:ext>
            </a:extLst>
          </p:cNvPr>
          <p:cNvCxnSpPr>
            <a:cxnSpLocks/>
            <a:stCxn id="37" idx="3"/>
            <a:endCxn id="9" idx="1"/>
          </p:cNvCxnSpPr>
          <p:nvPr/>
        </p:nvCxnSpPr>
        <p:spPr>
          <a:xfrm>
            <a:off x="2480364" y="3588583"/>
            <a:ext cx="334316" cy="506957"/>
          </a:xfrm>
          <a:prstGeom prst="bentConnector3">
            <a:avLst>
              <a:gd name="adj1" fmla="val 68410"/>
            </a:avLst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69">
            <a:extLst>
              <a:ext uri="{FF2B5EF4-FFF2-40B4-BE49-F238E27FC236}">
                <a16:creationId xmlns:a16="http://schemas.microsoft.com/office/drawing/2014/main" id="{5C0C7C1D-3ADF-84B6-C620-83119BB0E01E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 flipV="1">
            <a:off x="2480364" y="3182568"/>
            <a:ext cx="334316" cy="406015"/>
          </a:xfrm>
          <a:prstGeom prst="bentConnector3">
            <a:avLst>
              <a:gd name="adj1" fmla="val 68410"/>
            </a:avLst>
          </a:prstGeom>
          <a:ln w="25400"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74">
            <a:extLst>
              <a:ext uri="{FF2B5EF4-FFF2-40B4-BE49-F238E27FC236}">
                <a16:creationId xmlns:a16="http://schemas.microsoft.com/office/drawing/2014/main" id="{7A4909A8-37C2-7984-1F86-CA7C225D56FC}"/>
              </a:ext>
            </a:extLst>
          </p:cNvPr>
          <p:cNvCxnSpPr>
            <a:cxnSpLocks/>
            <a:stCxn id="11" idx="0"/>
            <a:endCxn id="8" idx="0"/>
          </p:cNvCxnSpPr>
          <p:nvPr/>
        </p:nvCxnSpPr>
        <p:spPr>
          <a:xfrm flipH="1" flipV="1">
            <a:off x="3676150" y="2583002"/>
            <a:ext cx="3558" cy="381980"/>
          </a:xfrm>
          <a:prstGeom prst="straightConnector1">
            <a:avLst/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75">
            <a:extLst>
              <a:ext uri="{FF2B5EF4-FFF2-40B4-BE49-F238E27FC236}">
                <a16:creationId xmlns:a16="http://schemas.microsoft.com/office/drawing/2014/main" id="{20A459F0-952B-0C48-6285-B912AFEE8F5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4927982" y="2603636"/>
            <a:ext cx="0" cy="258667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81">
            <a:extLst>
              <a:ext uri="{FF2B5EF4-FFF2-40B4-BE49-F238E27FC236}">
                <a16:creationId xmlns:a16="http://schemas.microsoft.com/office/drawing/2014/main" id="{DF8044B6-AB22-065C-87BB-657C57FBA259}"/>
              </a:ext>
            </a:extLst>
          </p:cNvPr>
          <p:cNvCxnSpPr>
            <a:cxnSpLocks/>
            <a:stCxn id="8" idx="2"/>
            <a:endCxn id="15" idx="2"/>
          </p:cNvCxnSpPr>
          <p:nvPr/>
        </p:nvCxnSpPr>
        <p:spPr>
          <a:xfrm flipV="1">
            <a:off x="3676150" y="2160152"/>
            <a:ext cx="1" cy="127232"/>
          </a:xfrm>
          <a:prstGeom prst="straightConnector1">
            <a:avLst/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84">
            <a:extLst>
              <a:ext uri="{FF2B5EF4-FFF2-40B4-BE49-F238E27FC236}">
                <a16:creationId xmlns:a16="http://schemas.microsoft.com/office/drawing/2014/main" id="{91E7D0A1-9680-0DF3-7AC4-47A3A227E304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368777" y="1831690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100">
                <a:extLst>
                  <a:ext uri="{FF2B5EF4-FFF2-40B4-BE49-F238E27FC236}">
                    <a16:creationId xmlns:a16="http://schemas.microsoft.com/office/drawing/2014/main" id="{481D508E-F6EB-209D-F8E5-36A84D1212D9}"/>
                  </a:ext>
                </a:extLst>
              </p:cNvPr>
              <p:cNvSpPr/>
              <p:nvPr/>
            </p:nvSpPr>
            <p:spPr>
              <a:xfrm>
                <a:off x="5756978" y="899712"/>
                <a:ext cx="391634" cy="37185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hteck: abgerundete Ecken 100">
                <a:extLst>
                  <a:ext uri="{FF2B5EF4-FFF2-40B4-BE49-F238E27FC236}">
                    <a16:creationId xmlns:a16="http://schemas.microsoft.com/office/drawing/2014/main" id="{481D508E-F6EB-209D-F8E5-36A84D121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78" y="899712"/>
                <a:ext cx="391634" cy="37185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182">
                <a:extLst>
                  <a:ext uri="{FF2B5EF4-FFF2-40B4-BE49-F238E27FC236}">
                    <a16:creationId xmlns:a16="http://schemas.microsoft.com/office/drawing/2014/main" id="{8380FCBA-3CF1-3231-E7AE-4C4191EE11A7}"/>
                  </a:ext>
                </a:extLst>
              </p:cNvPr>
              <p:cNvSpPr txBox="1"/>
              <p:nvPr/>
            </p:nvSpPr>
            <p:spPr>
              <a:xfrm>
                <a:off x="4727293" y="2576108"/>
                <a:ext cx="143913" cy="2797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2" name="Textfeld 182">
                <a:extLst>
                  <a:ext uri="{FF2B5EF4-FFF2-40B4-BE49-F238E27FC236}">
                    <a16:creationId xmlns:a16="http://schemas.microsoft.com/office/drawing/2014/main" id="{8380FCBA-3CF1-3231-E7AE-4C4191EE1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93" y="2576108"/>
                <a:ext cx="143913" cy="2797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5">
                <a:extLst>
                  <a:ext uri="{FF2B5EF4-FFF2-40B4-BE49-F238E27FC236}">
                    <a16:creationId xmlns:a16="http://schemas.microsoft.com/office/drawing/2014/main" id="{A02EB445-E294-10C0-F401-9E41DE021459}"/>
                  </a:ext>
                </a:extLst>
              </p:cNvPr>
              <p:cNvSpPr/>
              <p:nvPr/>
            </p:nvSpPr>
            <p:spPr>
              <a:xfrm>
                <a:off x="4541527" y="5588554"/>
                <a:ext cx="783267" cy="297487"/>
              </a:xfrm>
              <a:prstGeom prst="rect">
                <a:avLst/>
              </a:prstGeom>
              <a:solidFill>
                <a:srgbClr val="AEAEAE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𝓝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hteck 5">
                <a:extLst>
                  <a:ext uri="{FF2B5EF4-FFF2-40B4-BE49-F238E27FC236}">
                    <a16:creationId xmlns:a16="http://schemas.microsoft.com/office/drawing/2014/main" id="{A02EB445-E294-10C0-F401-9E41DE021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7" y="5588554"/>
                <a:ext cx="783267" cy="2974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Gerade Verbindung mit Pfeil 1">
            <a:extLst>
              <a:ext uri="{FF2B5EF4-FFF2-40B4-BE49-F238E27FC236}">
                <a16:creationId xmlns:a16="http://schemas.microsoft.com/office/drawing/2014/main" id="{95059A97-0393-9AA3-CB37-7225F08C2111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3679708" y="3820033"/>
            <a:ext cx="0" cy="126763"/>
          </a:xfrm>
          <a:prstGeom prst="straightConnector1">
            <a:avLst/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43">
            <a:extLst>
              <a:ext uri="{FF2B5EF4-FFF2-40B4-BE49-F238E27FC236}">
                <a16:creationId xmlns:a16="http://schemas.microsoft.com/office/drawing/2014/main" id="{3BD822D2-8B6D-B8AD-AADF-8274ABDF9345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3679708" y="3400154"/>
            <a:ext cx="0" cy="122392"/>
          </a:xfrm>
          <a:prstGeom prst="straightConnector1">
            <a:avLst/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uppieren 80">
            <a:extLst>
              <a:ext uri="{FF2B5EF4-FFF2-40B4-BE49-F238E27FC236}">
                <a16:creationId xmlns:a16="http://schemas.microsoft.com/office/drawing/2014/main" id="{8DDB97DD-5E71-957E-8C08-CFA61D2161E8}"/>
              </a:ext>
            </a:extLst>
          </p:cNvPr>
          <p:cNvGrpSpPr/>
          <p:nvPr/>
        </p:nvGrpSpPr>
        <p:grpSpPr>
          <a:xfrm>
            <a:off x="1281562" y="2760672"/>
            <a:ext cx="1262852" cy="1655822"/>
            <a:chOff x="-177921" y="0"/>
            <a:chExt cx="1704366" cy="1440000"/>
          </a:xfrm>
        </p:grpSpPr>
        <p:sp>
          <p:nvSpPr>
            <p:cNvPr id="37" name="Rechteck: abgerundete Ecken 82">
              <a:extLst>
                <a:ext uri="{FF2B5EF4-FFF2-40B4-BE49-F238E27FC236}">
                  <a16:creationId xmlns:a16="http://schemas.microsoft.com/office/drawing/2014/main" id="{6C4AFE18-A97E-5720-7AFB-6A536D0FA09C}"/>
                </a:ext>
              </a:extLst>
            </p:cNvPr>
            <p:cNvSpPr/>
            <p:nvPr/>
          </p:nvSpPr>
          <p:spPr>
            <a:xfrm>
              <a:off x="-68437" y="0"/>
              <a:ext cx="1508439" cy="1440000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hteck 83">
              <a:extLst>
                <a:ext uri="{FF2B5EF4-FFF2-40B4-BE49-F238E27FC236}">
                  <a16:creationId xmlns:a16="http://schemas.microsoft.com/office/drawing/2014/main" id="{6553B6C7-8CD0-D66F-5CB1-995F8627AA28}"/>
                </a:ext>
              </a:extLst>
            </p:cNvPr>
            <p:cNvSpPr/>
            <p:nvPr/>
          </p:nvSpPr>
          <p:spPr>
            <a:xfrm>
              <a:off x="174793" y="250950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hteck 85">
              <a:extLst>
                <a:ext uri="{FF2B5EF4-FFF2-40B4-BE49-F238E27FC236}">
                  <a16:creationId xmlns:a16="http://schemas.microsoft.com/office/drawing/2014/main" id="{5443BFDE-E52C-3B0F-EA04-075D940B6CB5}"/>
                </a:ext>
              </a:extLst>
            </p:cNvPr>
            <p:cNvSpPr/>
            <p:nvPr/>
          </p:nvSpPr>
          <p:spPr>
            <a:xfrm>
              <a:off x="174793" y="338544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hteck 86">
              <a:extLst>
                <a:ext uri="{FF2B5EF4-FFF2-40B4-BE49-F238E27FC236}">
                  <a16:creationId xmlns:a16="http://schemas.microsoft.com/office/drawing/2014/main" id="{0FB090C2-0469-BF75-1A6C-C5CA39CE8225}"/>
                </a:ext>
              </a:extLst>
            </p:cNvPr>
            <p:cNvSpPr/>
            <p:nvPr/>
          </p:nvSpPr>
          <p:spPr>
            <a:xfrm>
              <a:off x="174793" y="428544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hteck 88">
              <a:extLst>
                <a:ext uri="{FF2B5EF4-FFF2-40B4-BE49-F238E27FC236}">
                  <a16:creationId xmlns:a16="http://schemas.microsoft.com/office/drawing/2014/main" id="{D2604AF6-0260-6A62-C72B-273C7134B80A}"/>
                </a:ext>
              </a:extLst>
            </p:cNvPr>
            <p:cNvSpPr/>
            <p:nvPr/>
          </p:nvSpPr>
          <p:spPr>
            <a:xfrm>
              <a:off x="174793" y="506410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hteck 89">
              <a:extLst>
                <a:ext uri="{FF2B5EF4-FFF2-40B4-BE49-F238E27FC236}">
                  <a16:creationId xmlns:a16="http://schemas.microsoft.com/office/drawing/2014/main" id="{9F0B6D1E-C5DF-50A7-9D0F-73F43D5DCAE2}"/>
                </a:ext>
              </a:extLst>
            </p:cNvPr>
            <p:cNvSpPr/>
            <p:nvPr/>
          </p:nvSpPr>
          <p:spPr>
            <a:xfrm>
              <a:off x="174793" y="596410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hteck 90">
              <a:extLst>
                <a:ext uri="{FF2B5EF4-FFF2-40B4-BE49-F238E27FC236}">
                  <a16:creationId xmlns:a16="http://schemas.microsoft.com/office/drawing/2014/main" id="{B4D69137-1801-3B0C-7BA7-DAF9DD040D76}"/>
                </a:ext>
              </a:extLst>
            </p:cNvPr>
            <p:cNvSpPr/>
            <p:nvPr/>
          </p:nvSpPr>
          <p:spPr>
            <a:xfrm>
              <a:off x="174793" y="686410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hteck 94">
              <a:extLst>
                <a:ext uri="{FF2B5EF4-FFF2-40B4-BE49-F238E27FC236}">
                  <a16:creationId xmlns:a16="http://schemas.microsoft.com/office/drawing/2014/main" id="{13B73E44-024F-6D15-50C8-1A5204CFA69D}"/>
                </a:ext>
              </a:extLst>
            </p:cNvPr>
            <p:cNvSpPr/>
            <p:nvPr/>
          </p:nvSpPr>
          <p:spPr>
            <a:xfrm>
              <a:off x="172421" y="937546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hteck 95">
              <a:extLst>
                <a:ext uri="{FF2B5EF4-FFF2-40B4-BE49-F238E27FC236}">
                  <a16:creationId xmlns:a16="http://schemas.microsoft.com/office/drawing/2014/main" id="{7D58B3EA-561F-87EE-A56E-59EE425507D5}"/>
                </a:ext>
              </a:extLst>
            </p:cNvPr>
            <p:cNvSpPr/>
            <p:nvPr/>
          </p:nvSpPr>
          <p:spPr>
            <a:xfrm>
              <a:off x="172421" y="1027546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hteck 97">
              <a:extLst>
                <a:ext uri="{FF2B5EF4-FFF2-40B4-BE49-F238E27FC236}">
                  <a16:creationId xmlns:a16="http://schemas.microsoft.com/office/drawing/2014/main" id="{38DDC08C-52A2-7C7F-F02D-ABA6B9FC5EC9}"/>
                </a:ext>
              </a:extLst>
            </p:cNvPr>
            <p:cNvSpPr/>
            <p:nvPr/>
          </p:nvSpPr>
          <p:spPr>
            <a:xfrm>
              <a:off x="172421" y="1117546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101">
                  <a:extLst>
                    <a:ext uri="{FF2B5EF4-FFF2-40B4-BE49-F238E27FC236}">
                      <a16:creationId xmlns:a16="http://schemas.microsoft.com/office/drawing/2014/main" id="{A2AB5FC4-8B2C-8F42-FEAA-0CF6CEC64FFC}"/>
                    </a:ext>
                  </a:extLst>
                </p:cNvPr>
                <p:cNvSpPr txBox="1"/>
                <p:nvPr/>
              </p:nvSpPr>
              <p:spPr>
                <a:xfrm>
                  <a:off x="-155090" y="164185"/>
                  <a:ext cx="346424" cy="1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07" name="Textfeld 101">
                  <a:extLst>
                    <a:ext uri="{FF2B5EF4-FFF2-40B4-BE49-F238E27FC236}">
                      <a16:creationId xmlns:a16="http://schemas.microsoft.com/office/drawing/2014/main" id="{2030ADA6-349A-1BBA-BDF4-EBE6A2575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5090" y="164185"/>
                  <a:ext cx="346424" cy="183940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104">
                  <a:extLst>
                    <a:ext uri="{FF2B5EF4-FFF2-40B4-BE49-F238E27FC236}">
                      <a16:creationId xmlns:a16="http://schemas.microsoft.com/office/drawing/2014/main" id="{96DA7B3C-6A55-BB7C-802A-489B501F03F1}"/>
                    </a:ext>
                  </a:extLst>
                </p:cNvPr>
                <p:cNvSpPr txBox="1"/>
                <p:nvPr/>
              </p:nvSpPr>
              <p:spPr>
                <a:xfrm>
                  <a:off x="-157136" y="256155"/>
                  <a:ext cx="346424" cy="1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08" name="Textfeld 104">
                  <a:extLst>
                    <a:ext uri="{FF2B5EF4-FFF2-40B4-BE49-F238E27FC236}">
                      <a16:creationId xmlns:a16="http://schemas.microsoft.com/office/drawing/2014/main" id="{311AECB3-6F5F-8BBE-90EA-BDD3EC536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7136" y="256155"/>
                  <a:ext cx="346424" cy="183940"/>
                </a:xfrm>
                <a:prstGeom prst="rect">
                  <a:avLst/>
                </a:prstGeom>
                <a:blipFill>
                  <a:blip r:embed="rId23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feld 105">
                  <a:extLst>
                    <a:ext uri="{FF2B5EF4-FFF2-40B4-BE49-F238E27FC236}">
                      <a16:creationId xmlns:a16="http://schemas.microsoft.com/office/drawing/2014/main" id="{900F0052-50CA-C712-F3B7-63C569E1A9AE}"/>
                    </a:ext>
                  </a:extLst>
                </p:cNvPr>
                <p:cNvSpPr txBox="1"/>
                <p:nvPr/>
              </p:nvSpPr>
              <p:spPr>
                <a:xfrm>
                  <a:off x="-159279" y="342342"/>
                  <a:ext cx="346424" cy="1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09" name="Textfeld 105">
                  <a:extLst>
                    <a:ext uri="{FF2B5EF4-FFF2-40B4-BE49-F238E27FC236}">
                      <a16:creationId xmlns:a16="http://schemas.microsoft.com/office/drawing/2014/main" id="{0A61BD74-F358-166D-9245-216BBB1B3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9279" y="342342"/>
                  <a:ext cx="346424" cy="183940"/>
                </a:xfrm>
                <a:prstGeom prst="rect">
                  <a:avLst/>
                </a:prstGeom>
                <a:blipFill>
                  <a:blip r:embed="rId24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feld 106">
                  <a:extLst>
                    <a:ext uri="{FF2B5EF4-FFF2-40B4-BE49-F238E27FC236}">
                      <a16:creationId xmlns:a16="http://schemas.microsoft.com/office/drawing/2014/main" id="{803E855A-8581-1581-1ACA-93CB7F4CE664}"/>
                    </a:ext>
                  </a:extLst>
                </p:cNvPr>
                <p:cNvSpPr txBox="1"/>
                <p:nvPr/>
              </p:nvSpPr>
              <p:spPr>
                <a:xfrm>
                  <a:off x="-177921" y="1028820"/>
                  <a:ext cx="346424" cy="1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10" name="Textfeld 106">
                  <a:extLst>
                    <a:ext uri="{FF2B5EF4-FFF2-40B4-BE49-F238E27FC236}">
                      <a16:creationId xmlns:a16="http://schemas.microsoft.com/office/drawing/2014/main" id="{9A46BA99-3413-BAD2-B42F-80B4D3EDD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7921" y="1028820"/>
                  <a:ext cx="346424" cy="183940"/>
                </a:xfrm>
                <a:prstGeom prst="rect">
                  <a:avLst/>
                </a:prstGeom>
                <a:blipFill>
                  <a:blip r:embed="rId25"/>
                  <a:stretch>
                    <a:fillRect r="-7143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107">
                  <a:extLst>
                    <a:ext uri="{FF2B5EF4-FFF2-40B4-BE49-F238E27FC236}">
                      <a16:creationId xmlns:a16="http://schemas.microsoft.com/office/drawing/2014/main" id="{E4BB1847-D52E-A2DC-7FE5-CC0FB6698D19}"/>
                    </a:ext>
                  </a:extLst>
                </p:cNvPr>
                <p:cNvSpPr txBox="1"/>
                <p:nvPr/>
              </p:nvSpPr>
              <p:spPr>
                <a:xfrm rot="16200000">
                  <a:off x="477860" y="676781"/>
                  <a:ext cx="204787" cy="434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11" name="Textfeld 107">
                  <a:extLst>
                    <a:ext uri="{FF2B5EF4-FFF2-40B4-BE49-F238E27FC236}">
                      <a16:creationId xmlns:a16="http://schemas.microsoft.com/office/drawing/2014/main" id="{BE6336C8-FF88-F1DC-77BD-0474215F3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77860" y="676781"/>
                  <a:ext cx="204787" cy="434383"/>
                </a:xfrm>
                <a:prstGeom prst="rect">
                  <a:avLst/>
                </a:prstGeom>
                <a:blipFill>
                  <a:blip r:embed="rId26"/>
                  <a:stretch>
                    <a:fillRect t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feld 108">
              <a:extLst>
                <a:ext uri="{FF2B5EF4-FFF2-40B4-BE49-F238E27FC236}">
                  <a16:creationId xmlns:a16="http://schemas.microsoft.com/office/drawing/2014/main" id="{F9081E8C-8072-F7D9-47FF-83667F3E852A}"/>
                </a:ext>
              </a:extLst>
            </p:cNvPr>
            <p:cNvSpPr txBox="1"/>
            <p:nvPr/>
          </p:nvSpPr>
          <p:spPr>
            <a:xfrm rot="16200000">
              <a:off x="767735" y="414459"/>
              <a:ext cx="1018300" cy="49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Codebook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7">
                <a:extLst>
                  <a:ext uri="{FF2B5EF4-FFF2-40B4-BE49-F238E27FC236}">
                    <a16:creationId xmlns:a16="http://schemas.microsoft.com/office/drawing/2014/main" id="{8BE05DAA-CAFB-8B7B-C14E-4BB8FDACD43F}"/>
                  </a:ext>
                </a:extLst>
              </p:cNvPr>
              <p:cNvSpPr txBox="1"/>
              <p:nvPr/>
            </p:nvSpPr>
            <p:spPr>
              <a:xfrm>
                <a:off x="3614410" y="4294249"/>
                <a:ext cx="405059" cy="2797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3" name="Textfeld 7">
                <a:extLst>
                  <a:ext uri="{FF2B5EF4-FFF2-40B4-BE49-F238E27FC236}">
                    <a16:creationId xmlns:a16="http://schemas.microsoft.com/office/drawing/2014/main" id="{8BE05DAA-CAFB-8B7B-C14E-4BB8FDACD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10" y="4294249"/>
                <a:ext cx="405059" cy="2797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8">
                <a:extLst>
                  <a:ext uri="{FF2B5EF4-FFF2-40B4-BE49-F238E27FC236}">
                    <a16:creationId xmlns:a16="http://schemas.microsoft.com/office/drawing/2014/main" id="{8C4873AE-7FFF-9092-391A-C88993541BC5}"/>
                  </a:ext>
                </a:extLst>
              </p:cNvPr>
              <p:cNvSpPr txBox="1"/>
              <p:nvPr/>
            </p:nvSpPr>
            <p:spPr>
              <a:xfrm>
                <a:off x="3076346" y="2553225"/>
                <a:ext cx="405059" cy="29544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4" name="Textfeld 8">
                <a:extLst>
                  <a:ext uri="{FF2B5EF4-FFF2-40B4-BE49-F238E27FC236}">
                    <a16:creationId xmlns:a16="http://schemas.microsoft.com/office/drawing/2014/main" id="{8C4873AE-7FFF-9092-391A-C88993541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46" y="2553225"/>
                <a:ext cx="405059" cy="29544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or: Elbow 157">
            <a:extLst>
              <a:ext uri="{FF2B5EF4-FFF2-40B4-BE49-F238E27FC236}">
                <a16:creationId xmlns:a16="http://schemas.microsoft.com/office/drawing/2014/main" id="{639353F0-6503-0D6F-806B-C3DFD787F771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rot="5400000" flipH="1" flipV="1">
            <a:off x="3417682" y="4347409"/>
            <a:ext cx="365151" cy="158901"/>
          </a:xfrm>
          <a:prstGeom prst="bentConnector3">
            <a:avLst>
              <a:gd name="adj1" fmla="val 37961"/>
            </a:avLst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84">
            <a:extLst>
              <a:ext uri="{FF2B5EF4-FFF2-40B4-BE49-F238E27FC236}">
                <a16:creationId xmlns:a16="http://schemas.microsoft.com/office/drawing/2014/main" id="{44DCE38E-C5C2-106A-87A7-2E0BE9D6B69B}"/>
              </a:ext>
            </a:extLst>
          </p:cNvPr>
          <p:cNvCxnSpPr>
            <a:cxnSpLocks/>
          </p:cNvCxnSpPr>
          <p:nvPr/>
        </p:nvCxnSpPr>
        <p:spPr>
          <a:xfrm flipV="1">
            <a:off x="3025707" y="1814733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84">
            <a:extLst>
              <a:ext uri="{FF2B5EF4-FFF2-40B4-BE49-F238E27FC236}">
                <a16:creationId xmlns:a16="http://schemas.microsoft.com/office/drawing/2014/main" id="{9A0769F5-1DDE-6ED6-9CB1-2964F051A218}"/>
              </a:ext>
            </a:extLst>
          </p:cNvPr>
          <p:cNvCxnSpPr>
            <a:cxnSpLocks/>
          </p:cNvCxnSpPr>
          <p:nvPr/>
        </p:nvCxnSpPr>
        <p:spPr>
          <a:xfrm flipV="1">
            <a:off x="3823570" y="1818651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84">
            <a:extLst>
              <a:ext uri="{FF2B5EF4-FFF2-40B4-BE49-F238E27FC236}">
                <a16:creationId xmlns:a16="http://schemas.microsoft.com/office/drawing/2014/main" id="{5014BB9A-14B3-7D51-3108-BF3B273CD227}"/>
              </a:ext>
            </a:extLst>
          </p:cNvPr>
          <p:cNvCxnSpPr>
            <a:cxnSpLocks/>
          </p:cNvCxnSpPr>
          <p:nvPr/>
        </p:nvCxnSpPr>
        <p:spPr>
          <a:xfrm flipV="1">
            <a:off x="4867964" y="1818650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84">
            <a:extLst>
              <a:ext uri="{FF2B5EF4-FFF2-40B4-BE49-F238E27FC236}">
                <a16:creationId xmlns:a16="http://schemas.microsoft.com/office/drawing/2014/main" id="{2C1F9709-79E8-9712-DDF3-9CEFCBA37513}"/>
              </a:ext>
            </a:extLst>
          </p:cNvPr>
          <p:cNvCxnSpPr>
            <a:cxnSpLocks/>
          </p:cNvCxnSpPr>
          <p:nvPr/>
        </p:nvCxnSpPr>
        <p:spPr>
          <a:xfrm flipV="1">
            <a:off x="2365365" y="1419776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84">
            <a:extLst>
              <a:ext uri="{FF2B5EF4-FFF2-40B4-BE49-F238E27FC236}">
                <a16:creationId xmlns:a16="http://schemas.microsoft.com/office/drawing/2014/main" id="{6152BF77-098C-20DB-FFB5-A4CE10114800}"/>
              </a:ext>
            </a:extLst>
          </p:cNvPr>
          <p:cNvCxnSpPr>
            <a:cxnSpLocks/>
          </p:cNvCxnSpPr>
          <p:nvPr/>
        </p:nvCxnSpPr>
        <p:spPr>
          <a:xfrm flipV="1">
            <a:off x="3027978" y="1410943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84">
            <a:extLst>
              <a:ext uri="{FF2B5EF4-FFF2-40B4-BE49-F238E27FC236}">
                <a16:creationId xmlns:a16="http://schemas.microsoft.com/office/drawing/2014/main" id="{3A268394-4BD1-6081-5EAC-A04FBCC72EB1}"/>
              </a:ext>
            </a:extLst>
          </p:cNvPr>
          <p:cNvCxnSpPr>
            <a:cxnSpLocks/>
          </p:cNvCxnSpPr>
          <p:nvPr/>
        </p:nvCxnSpPr>
        <p:spPr>
          <a:xfrm flipV="1">
            <a:off x="3819268" y="1412144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84">
            <a:extLst>
              <a:ext uri="{FF2B5EF4-FFF2-40B4-BE49-F238E27FC236}">
                <a16:creationId xmlns:a16="http://schemas.microsoft.com/office/drawing/2014/main" id="{A6808F5E-7B2F-862F-6F6E-364754A2AB88}"/>
              </a:ext>
            </a:extLst>
          </p:cNvPr>
          <p:cNvCxnSpPr>
            <a:cxnSpLocks/>
          </p:cNvCxnSpPr>
          <p:nvPr/>
        </p:nvCxnSpPr>
        <p:spPr>
          <a:xfrm flipV="1">
            <a:off x="4870203" y="1415072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Geschweifte Klammer rechts 62">
            <a:extLst>
              <a:ext uri="{FF2B5EF4-FFF2-40B4-BE49-F238E27FC236}">
                <a16:creationId xmlns:a16="http://schemas.microsoft.com/office/drawing/2014/main" id="{8C28045B-C0B8-55D9-BDD9-0EE8FD967C37}"/>
              </a:ext>
            </a:extLst>
          </p:cNvPr>
          <p:cNvSpPr/>
          <p:nvPr/>
        </p:nvSpPr>
        <p:spPr>
          <a:xfrm>
            <a:off x="5618964" y="5087502"/>
            <a:ext cx="157560" cy="8396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29FCBE1-ADE1-D9A8-BBF7-F1C8C79E1DEE}"/>
              </a:ext>
            </a:extLst>
          </p:cNvPr>
          <p:cNvSpPr txBox="1"/>
          <p:nvPr/>
        </p:nvSpPr>
        <p:spPr>
          <a:xfrm>
            <a:off x="5845379" y="5132632"/>
            <a:ext cx="3918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Description &amp;</a:t>
            </a:r>
          </a:p>
          <a:p>
            <a:r>
              <a:rPr lang="en-GB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Sample unique information</a:t>
            </a:r>
          </a:p>
        </p:txBody>
      </p:sp>
      <p:sp>
        <p:nvSpPr>
          <p:cNvPr id="65" name="Geschweifte Klammer rechts 64">
            <a:extLst>
              <a:ext uri="{FF2B5EF4-FFF2-40B4-BE49-F238E27FC236}">
                <a16:creationId xmlns:a16="http://schemas.microsoft.com/office/drawing/2014/main" id="{D2779780-8EA0-219F-D4A9-7797C6EC0117}"/>
              </a:ext>
            </a:extLst>
          </p:cNvPr>
          <p:cNvSpPr/>
          <p:nvPr/>
        </p:nvSpPr>
        <p:spPr>
          <a:xfrm>
            <a:off x="5622159" y="2238559"/>
            <a:ext cx="138697" cy="27159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1EF68FF-8E91-4A8D-B314-7FEA70448EB7}"/>
              </a:ext>
            </a:extLst>
          </p:cNvPr>
          <p:cNvSpPr txBox="1"/>
          <p:nvPr/>
        </p:nvSpPr>
        <p:spPr>
          <a:xfrm>
            <a:off x="5836496" y="3358368"/>
            <a:ext cx="3918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Conditional VQVAE</a:t>
            </a:r>
          </a:p>
        </p:txBody>
      </p: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DE5823DF-55A9-1AD4-FE0B-C02B0175AACA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5255815" y="1085641"/>
            <a:ext cx="501163" cy="176208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eschweifte Klammer rechts 70">
            <a:extLst>
              <a:ext uri="{FF2B5EF4-FFF2-40B4-BE49-F238E27FC236}">
                <a16:creationId xmlns:a16="http://schemas.microsoft.com/office/drawing/2014/main" id="{E4CEFB56-D964-CFE3-A9A3-41E789574455}"/>
              </a:ext>
            </a:extLst>
          </p:cNvPr>
          <p:cNvSpPr/>
          <p:nvPr/>
        </p:nvSpPr>
        <p:spPr>
          <a:xfrm>
            <a:off x="5618964" y="1461830"/>
            <a:ext cx="157560" cy="71035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CBBD010-67BD-C49D-C765-4AB71349B522}"/>
              </a:ext>
            </a:extLst>
          </p:cNvPr>
          <p:cNvSpPr txBox="1"/>
          <p:nvPr/>
        </p:nvSpPr>
        <p:spPr>
          <a:xfrm>
            <a:off x="5836495" y="1583264"/>
            <a:ext cx="3918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Add temporal dimension</a:t>
            </a:r>
          </a:p>
        </p:txBody>
      </p:sp>
      <p:sp>
        <p:nvSpPr>
          <p:cNvPr id="3" name="Textfeld 32">
            <a:extLst>
              <a:ext uri="{FF2B5EF4-FFF2-40B4-BE49-F238E27FC236}">
                <a16:creationId xmlns:a16="http://schemas.microsoft.com/office/drawing/2014/main" id="{05C7F81F-0966-311A-02CE-0A4FB597E8E3}"/>
              </a:ext>
            </a:extLst>
          </p:cNvPr>
          <p:cNvSpPr txBox="1"/>
          <p:nvPr/>
        </p:nvSpPr>
        <p:spPr>
          <a:xfrm>
            <a:off x="10319187" y="1731615"/>
            <a:ext cx="878681" cy="279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31" name="Rechteck: abgerundete Ecken 41">
            <a:extLst>
              <a:ext uri="{FF2B5EF4-FFF2-40B4-BE49-F238E27FC236}">
                <a16:creationId xmlns:a16="http://schemas.microsoft.com/office/drawing/2014/main" id="{D4AF40EC-DD9F-0F13-32F4-25698B3EA65C}"/>
              </a:ext>
            </a:extLst>
          </p:cNvPr>
          <p:cNvSpPr>
            <a:spLocks/>
          </p:cNvSpPr>
          <p:nvPr/>
        </p:nvSpPr>
        <p:spPr>
          <a:xfrm>
            <a:off x="10125645" y="1755491"/>
            <a:ext cx="234980" cy="223115"/>
          </a:xfrm>
          <a:prstGeom prst="roundRect">
            <a:avLst/>
          </a:prstGeom>
          <a:solidFill>
            <a:srgbClr val="C2F1C8"/>
          </a:solidFill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8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30" grpId="0" animBg="1"/>
      <p:bldP spid="32" grpId="0"/>
      <p:bldP spid="53" grpId="0"/>
      <p:bldP spid="54" grpId="0"/>
      <p:bldP spid="63" grpId="0" animBg="1"/>
      <p:bldP spid="64" grpId="0"/>
      <p:bldP spid="65" grpId="0" animBg="1"/>
      <p:bldP spid="67" grpId="0"/>
      <p:bldP spid="71" grpId="0" animBg="1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5193B5-400A-1FB9-880B-DA35B575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: abgerundete Ecken 2">
                <a:extLst>
                  <a:ext uri="{FF2B5EF4-FFF2-40B4-BE49-F238E27FC236}">
                    <a16:creationId xmlns:a16="http://schemas.microsoft.com/office/drawing/2014/main" id="{5F9870C7-9F9D-6B98-3F0E-FFFC4D85649F}"/>
                  </a:ext>
                </a:extLst>
              </p:cNvPr>
              <p:cNvSpPr/>
              <p:nvPr/>
            </p:nvSpPr>
            <p:spPr>
              <a:xfrm>
                <a:off x="4017323" y="1451154"/>
                <a:ext cx="3240000" cy="297487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hteck: abgerundete Ecken 2">
                <a:extLst>
                  <a:ext uri="{FF2B5EF4-FFF2-40B4-BE49-F238E27FC236}">
                    <a16:creationId xmlns:a16="http://schemas.microsoft.com/office/drawing/2014/main" id="{5F9870C7-9F9D-6B98-3F0E-FFFC4D856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323" y="1451154"/>
                <a:ext cx="3240000" cy="29748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: abgerundete Ecken 28">
            <a:extLst>
              <a:ext uri="{FF2B5EF4-FFF2-40B4-BE49-F238E27FC236}">
                <a16:creationId xmlns:a16="http://schemas.microsoft.com/office/drawing/2014/main" id="{E29E895E-CEE4-78BD-E59A-63F25900746D}"/>
              </a:ext>
            </a:extLst>
          </p:cNvPr>
          <p:cNvSpPr/>
          <p:nvPr/>
        </p:nvSpPr>
        <p:spPr>
          <a:xfrm>
            <a:off x="3845697" y="1851262"/>
            <a:ext cx="3629858" cy="3222030"/>
          </a:xfrm>
          <a:prstGeom prst="roundRect">
            <a:avLst/>
          </a:prstGeom>
          <a:solidFill>
            <a:srgbClr val="FBE3D6"/>
          </a:solidFill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: abgerundete Ecken 31">
                <a:extLst>
                  <a:ext uri="{FF2B5EF4-FFF2-40B4-BE49-F238E27FC236}">
                    <a16:creationId xmlns:a16="http://schemas.microsoft.com/office/drawing/2014/main" id="{30749D16-BA7F-4711-9B19-B15864425173}"/>
                  </a:ext>
                </a:extLst>
              </p:cNvPr>
              <p:cNvSpPr/>
              <p:nvPr/>
            </p:nvSpPr>
            <p:spPr>
              <a:xfrm>
                <a:off x="4017323" y="5170797"/>
                <a:ext cx="3240000" cy="297487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hteck: abgerundete Ecken 31">
                <a:extLst>
                  <a:ext uri="{FF2B5EF4-FFF2-40B4-BE49-F238E27FC236}">
                    <a16:creationId xmlns:a16="http://schemas.microsoft.com/office/drawing/2014/main" id="{30749D16-BA7F-4711-9B19-B15864425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323" y="5170797"/>
                <a:ext cx="3240000" cy="29748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hteck: abgerundete Ecken 33">
            <a:extLst>
              <a:ext uri="{FF2B5EF4-FFF2-40B4-BE49-F238E27FC236}">
                <a16:creationId xmlns:a16="http://schemas.microsoft.com/office/drawing/2014/main" id="{5D28AFA9-AC59-2049-73A2-1E0BAF46935F}"/>
              </a:ext>
            </a:extLst>
          </p:cNvPr>
          <p:cNvSpPr/>
          <p:nvPr/>
        </p:nvSpPr>
        <p:spPr>
          <a:xfrm>
            <a:off x="4017323" y="4540666"/>
            <a:ext cx="3240000" cy="295618"/>
          </a:xfrm>
          <a:prstGeom prst="roundRect">
            <a:avLst/>
          </a:prstGeom>
          <a:solidFill>
            <a:srgbClr val="F2CFEE"/>
          </a:solidFill>
          <a:ln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397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Encoder</a:t>
            </a:r>
          </a:p>
        </p:txBody>
      </p:sp>
      <p:sp>
        <p:nvSpPr>
          <p:cNvPr id="58" name="Rechteck: abgerundete Ecken 34">
            <a:extLst>
              <a:ext uri="{FF2B5EF4-FFF2-40B4-BE49-F238E27FC236}">
                <a16:creationId xmlns:a16="http://schemas.microsoft.com/office/drawing/2014/main" id="{D84DA0CD-FABE-85E7-1D4C-5ECB5AC1D789}"/>
              </a:ext>
            </a:extLst>
          </p:cNvPr>
          <p:cNvSpPr/>
          <p:nvPr/>
        </p:nvSpPr>
        <p:spPr>
          <a:xfrm>
            <a:off x="4017323" y="4030011"/>
            <a:ext cx="3240000" cy="295618"/>
          </a:xfrm>
          <a:prstGeom prst="roundRect">
            <a:avLst/>
          </a:prstGeom>
          <a:solidFill>
            <a:srgbClr val="0F9E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 Positional Encoding</a:t>
            </a:r>
          </a:p>
        </p:txBody>
      </p:sp>
      <p:sp>
        <p:nvSpPr>
          <p:cNvPr id="59" name="Rechteck: abgerundete Ecken 35">
            <a:extLst>
              <a:ext uri="{FF2B5EF4-FFF2-40B4-BE49-F238E27FC236}">
                <a16:creationId xmlns:a16="http://schemas.microsoft.com/office/drawing/2014/main" id="{5B77C397-668F-14F8-13EC-A50DBAFB987F}"/>
              </a:ext>
            </a:extLst>
          </p:cNvPr>
          <p:cNvSpPr/>
          <p:nvPr/>
        </p:nvSpPr>
        <p:spPr>
          <a:xfrm>
            <a:off x="4017323" y="3517553"/>
            <a:ext cx="3240000" cy="295618"/>
          </a:xfrm>
          <a:prstGeom prst="roundRect">
            <a:avLst/>
          </a:prstGeom>
          <a:solidFill>
            <a:srgbClr val="F2AA8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Biased Causal MH Self-Attention</a:t>
            </a:r>
          </a:p>
        </p:txBody>
      </p:sp>
      <p:sp>
        <p:nvSpPr>
          <p:cNvPr id="60" name="Rechteck: abgerundete Ecken 36">
            <a:extLst>
              <a:ext uri="{FF2B5EF4-FFF2-40B4-BE49-F238E27FC236}">
                <a16:creationId xmlns:a16="http://schemas.microsoft.com/office/drawing/2014/main" id="{B7F19527-CA53-EEA9-BBC3-0F7D4AAD77DB}"/>
              </a:ext>
            </a:extLst>
          </p:cNvPr>
          <p:cNvSpPr/>
          <p:nvPr/>
        </p:nvSpPr>
        <p:spPr>
          <a:xfrm>
            <a:off x="4017323" y="3001097"/>
            <a:ext cx="3240000" cy="295618"/>
          </a:xfrm>
          <a:prstGeom prst="roundRect">
            <a:avLst/>
          </a:prstGeom>
          <a:solidFill>
            <a:srgbClr val="F2AA8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Biased Cross-Modal MH Attention</a:t>
            </a:r>
          </a:p>
        </p:txBody>
      </p:sp>
      <p:sp>
        <p:nvSpPr>
          <p:cNvPr id="61" name="Rechteck: abgerundete Ecken 37">
            <a:extLst>
              <a:ext uri="{FF2B5EF4-FFF2-40B4-BE49-F238E27FC236}">
                <a16:creationId xmlns:a16="http://schemas.microsoft.com/office/drawing/2014/main" id="{5CBE1479-C1CB-D174-718F-79748740182A}"/>
              </a:ext>
            </a:extLst>
          </p:cNvPr>
          <p:cNvSpPr/>
          <p:nvPr/>
        </p:nvSpPr>
        <p:spPr>
          <a:xfrm>
            <a:off x="4017323" y="2489666"/>
            <a:ext cx="3240000" cy="295618"/>
          </a:xfrm>
          <a:prstGeom prst="roundRect">
            <a:avLst/>
          </a:prstGeom>
          <a:solidFill>
            <a:srgbClr val="F2CFEE"/>
          </a:solidFill>
          <a:ln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397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sp>
        <p:nvSpPr>
          <p:cNvPr id="62" name="Rechteck: abgerundete Ecken 38">
            <a:extLst>
              <a:ext uri="{FF2B5EF4-FFF2-40B4-BE49-F238E27FC236}">
                <a16:creationId xmlns:a16="http://schemas.microsoft.com/office/drawing/2014/main" id="{9E9071F1-570E-71DF-47A5-F1242E42E718}"/>
              </a:ext>
            </a:extLst>
          </p:cNvPr>
          <p:cNvSpPr/>
          <p:nvPr/>
        </p:nvSpPr>
        <p:spPr>
          <a:xfrm>
            <a:off x="4017323" y="1980239"/>
            <a:ext cx="3240000" cy="295618"/>
          </a:xfrm>
          <a:prstGeom prst="roundRect">
            <a:avLst/>
          </a:prstGeom>
          <a:solidFill>
            <a:srgbClr val="F2CFEE"/>
          </a:solidFill>
          <a:ln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397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: abgerundete Ecken 39">
                <a:extLst>
                  <a:ext uri="{FF2B5EF4-FFF2-40B4-BE49-F238E27FC236}">
                    <a16:creationId xmlns:a16="http://schemas.microsoft.com/office/drawing/2014/main" id="{BE56B7ED-8641-5015-2FF4-AE2E20EA4D0E}"/>
                  </a:ext>
                </a:extLst>
              </p:cNvPr>
              <p:cNvSpPr/>
              <p:nvPr/>
            </p:nvSpPr>
            <p:spPr>
              <a:xfrm>
                <a:off x="8193323" y="1176992"/>
                <a:ext cx="2520104" cy="1710000"/>
              </a:xfrm>
              <a:prstGeom prst="roundRect">
                <a:avLst/>
              </a:prstGeom>
              <a:solidFill>
                <a:srgbClr val="FBE3D6"/>
              </a:solidFill>
              <a:ln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Alignment Bias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DE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Rechteck: abgerundete Ecken 39">
                <a:extLst>
                  <a:ext uri="{FF2B5EF4-FFF2-40B4-BE49-F238E27FC236}">
                    <a16:creationId xmlns:a16="http://schemas.microsoft.com/office/drawing/2014/main" id="{BE56B7ED-8641-5015-2FF4-AE2E20EA4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323" y="1176992"/>
                <a:ext cx="2520104" cy="1710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40">
                <a:extLst>
                  <a:ext uri="{FF2B5EF4-FFF2-40B4-BE49-F238E27FC236}">
                    <a16:creationId xmlns:a16="http://schemas.microsoft.com/office/drawing/2014/main" id="{071C4EF9-6537-DC6D-1706-C23D2101F91B}"/>
                  </a:ext>
                </a:extLst>
              </p:cNvPr>
              <p:cNvSpPr/>
              <p:nvPr/>
            </p:nvSpPr>
            <p:spPr>
              <a:xfrm>
                <a:off x="8193322" y="3609540"/>
                <a:ext cx="2520101" cy="1710000"/>
              </a:xfrm>
              <a:prstGeom prst="roundRect">
                <a:avLst/>
              </a:prstGeom>
              <a:solidFill>
                <a:srgbClr val="FBE3D6"/>
              </a:solidFill>
              <a:ln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Bias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sup>
                    </m:sSup>
                  </m:oMath>
                </a14:m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Rechteck: abgerundete Ecken 40">
                <a:extLst>
                  <a:ext uri="{FF2B5EF4-FFF2-40B4-BE49-F238E27FC236}">
                    <a16:creationId xmlns:a16="http://schemas.microsoft.com/office/drawing/2014/main" id="{071C4EF9-6537-DC6D-1706-C23D2101F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322" y="3609540"/>
                <a:ext cx="2520101" cy="1710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: abgerundete Ecken 100">
                <a:extLst>
                  <a:ext uri="{FF2B5EF4-FFF2-40B4-BE49-F238E27FC236}">
                    <a16:creationId xmlns:a16="http://schemas.microsoft.com/office/drawing/2014/main" id="{D7F37CC6-85B0-1156-575B-3C92BBCF351C}"/>
                  </a:ext>
                </a:extLst>
              </p:cNvPr>
              <p:cNvSpPr/>
              <p:nvPr/>
            </p:nvSpPr>
            <p:spPr>
              <a:xfrm>
                <a:off x="3363175" y="1793289"/>
                <a:ext cx="391634" cy="37185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hteck: abgerundete Ecken 100">
                <a:extLst>
                  <a:ext uri="{FF2B5EF4-FFF2-40B4-BE49-F238E27FC236}">
                    <a16:creationId xmlns:a16="http://schemas.microsoft.com/office/drawing/2014/main" id="{D7F37CC6-85B0-1156-575B-3C92BBCF3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175" y="1793289"/>
                <a:ext cx="391634" cy="37185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Gerade Verbindung mit Pfeil 102">
            <a:extLst>
              <a:ext uri="{FF2B5EF4-FFF2-40B4-BE49-F238E27FC236}">
                <a16:creationId xmlns:a16="http://schemas.microsoft.com/office/drawing/2014/main" id="{CFFC6903-0416-9135-7F7B-C87FFC2CF7A3}"/>
              </a:ext>
            </a:extLst>
          </p:cNvPr>
          <p:cNvCxnSpPr>
            <a:cxnSpLocks/>
            <a:stCxn id="65" idx="2"/>
            <a:endCxn id="60" idx="1"/>
          </p:cNvCxnSpPr>
          <p:nvPr/>
        </p:nvCxnSpPr>
        <p:spPr>
          <a:xfrm rot="16200000" flipH="1">
            <a:off x="3296278" y="2427860"/>
            <a:ext cx="983759" cy="458331"/>
          </a:xfrm>
          <a:prstGeom prst="bentConnector2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179">
            <a:extLst>
              <a:ext uri="{FF2B5EF4-FFF2-40B4-BE49-F238E27FC236}">
                <a16:creationId xmlns:a16="http://schemas.microsoft.com/office/drawing/2014/main" id="{AFD705F9-9090-59F0-3C29-A2F6FADCECC1}"/>
              </a:ext>
            </a:extLst>
          </p:cNvPr>
          <p:cNvCxnSpPr>
            <a:cxnSpLocks/>
            <a:stCxn id="63" idx="1"/>
            <a:endCxn id="60" idx="3"/>
          </p:cNvCxnSpPr>
          <p:nvPr/>
        </p:nvCxnSpPr>
        <p:spPr>
          <a:xfrm flipH="1">
            <a:off x="7257323" y="2031992"/>
            <a:ext cx="936000" cy="111691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181">
            <a:extLst>
              <a:ext uri="{FF2B5EF4-FFF2-40B4-BE49-F238E27FC236}">
                <a16:creationId xmlns:a16="http://schemas.microsoft.com/office/drawing/2014/main" id="{E8BB0E17-56E7-25F2-8BD2-0B3835B69DD9}"/>
              </a:ext>
            </a:extLst>
          </p:cNvPr>
          <p:cNvCxnSpPr>
            <a:cxnSpLocks/>
            <a:stCxn id="64" idx="1"/>
            <a:endCxn id="59" idx="3"/>
          </p:cNvCxnSpPr>
          <p:nvPr/>
        </p:nvCxnSpPr>
        <p:spPr>
          <a:xfrm flipH="1" flipV="1">
            <a:off x="7257323" y="3665362"/>
            <a:ext cx="935999" cy="79917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-Modell 14">
                <a:extLst>
                  <a:ext uri="{FF2B5EF4-FFF2-40B4-BE49-F238E27FC236}">
                    <a16:creationId xmlns:a16="http://schemas.microsoft.com/office/drawing/2014/main" id="{C11CFDDF-E7EE-DA8C-42D2-03A5837C88F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02049821"/>
                  </p:ext>
                </p:extLst>
              </p:nvPr>
            </p:nvGraphicFramePr>
            <p:xfrm>
              <a:off x="4053323" y="5402050"/>
              <a:ext cx="469960" cy="65447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69960" cy="654471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6906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3291" d="1000000"/>
                    <am3d:preTrans dx="14992" dy="3391894" dz="415232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2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-Modell 14">
                <a:extLst>
                  <a:ext uri="{FF2B5EF4-FFF2-40B4-BE49-F238E27FC236}">
                    <a16:creationId xmlns:a16="http://schemas.microsoft.com/office/drawing/2014/main" id="{C11CFDDF-E7EE-DA8C-42D2-03A5837C88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3323" y="5402050"/>
                <a:ext cx="469960" cy="6544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0" name="3D-Modell 29">
                <a:extLst>
                  <a:ext uri="{FF2B5EF4-FFF2-40B4-BE49-F238E27FC236}">
                    <a16:creationId xmlns:a16="http://schemas.microsoft.com/office/drawing/2014/main" id="{1EF6524D-98E8-D1F5-8B10-F8EF9E61A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2886006"/>
                  </p:ext>
                </p:extLst>
              </p:nvPr>
            </p:nvGraphicFramePr>
            <p:xfrm>
              <a:off x="4953323" y="5402050"/>
              <a:ext cx="469960" cy="65447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69960" cy="654472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726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8670" d="1000000"/>
                    <am3d:preTrans dx="30509" dy="3318588" dz="416300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27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0" name="3D-Modell 29">
                <a:extLst>
                  <a:ext uri="{FF2B5EF4-FFF2-40B4-BE49-F238E27FC236}">
                    <a16:creationId xmlns:a16="http://schemas.microsoft.com/office/drawing/2014/main" id="{1EF6524D-98E8-D1F5-8B10-F8EF9E61A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3323" y="5402050"/>
                <a:ext cx="469960" cy="6544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-Modell 46">
                <a:extLst>
                  <a:ext uri="{FF2B5EF4-FFF2-40B4-BE49-F238E27FC236}">
                    <a16:creationId xmlns:a16="http://schemas.microsoft.com/office/drawing/2014/main" id="{C5A0EE0A-7DCB-D391-1A06-81A4346B25E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1211210"/>
                  </p:ext>
                </p:extLst>
              </p:nvPr>
            </p:nvGraphicFramePr>
            <p:xfrm>
              <a:off x="5853323" y="5402050"/>
              <a:ext cx="469960" cy="65447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469960" cy="654471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6798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4607" d="1000000"/>
                    <am3d:preTrans dx="31256" dy="3328094" dz="41790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82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-Modell 46">
                <a:extLst>
                  <a:ext uri="{FF2B5EF4-FFF2-40B4-BE49-F238E27FC236}">
                    <a16:creationId xmlns:a16="http://schemas.microsoft.com/office/drawing/2014/main" id="{C5A0EE0A-7DCB-D391-1A06-81A4346B2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3323" y="5402050"/>
                <a:ext cx="469960" cy="6544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-Modell 47">
                <a:extLst>
                  <a:ext uri="{FF2B5EF4-FFF2-40B4-BE49-F238E27FC236}">
                    <a16:creationId xmlns:a16="http://schemas.microsoft.com/office/drawing/2014/main" id="{C5D26921-B6BF-0F10-3576-D277CDFFF55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79046954"/>
                  </p:ext>
                </p:extLst>
              </p:nvPr>
            </p:nvGraphicFramePr>
            <p:xfrm>
              <a:off x="6753323" y="5402050"/>
              <a:ext cx="469960" cy="65447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69960" cy="654471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774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1166" d="1000000"/>
                    <am3d:preTrans dx="56173" dy="3304351" dz="4171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82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-Modell 47">
                <a:extLst>
                  <a:ext uri="{FF2B5EF4-FFF2-40B4-BE49-F238E27FC236}">
                    <a16:creationId xmlns:a16="http://schemas.microsoft.com/office/drawing/2014/main" id="{C5D26921-B6BF-0F10-3576-D277CDFFF5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53323" y="5402050"/>
                <a:ext cx="469960" cy="6544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-Modell 53">
                <a:extLst>
                  <a:ext uri="{FF2B5EF4-FFF2-40B4-BE49-F238E27FC236}">
                    <a16:creationId xmlns:a16="http://schemas.microsoft.com/office/drawing/2014/main" id="{F2BF8C21-0F7E-BC25-4B5F-63C6DDB909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2961850"/>
                  </p:ext>
                </p:extLst>
              </p:nvPr>
            </p:nvGraphicFramePr>
            <p:xfrm>
              <a:off x="4074239" y="870526"/>
              <a:ext cx="428127" cy="6564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28127" cy="656462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6906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3291" d="1000000"/>
                    <am3d:preTrans dx="14992" dy="3391894" dz="415232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827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-Modell 53">
                <a:extLst>
                  <a:ext uri="{FF2B5EF4-FFF2-40B4-BE49-F238E27FC236}">
                    <a16:creationId xmlns:a16="http://schemas.microsoft.com/office/drawing/2014/main" id="{F2BF8C21-0F7E-BC25-4B5F-63C6DDB909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74239" y="870526"/>
                <a:ext cx="428127" cy="6564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-Modell 55">
                <a:extLst>
                  <a:ext uri="{FF2B5EF4-FFF2-40B4-BE49-F238E27FC236}">
                    <a16:creationId xmlns:a16="http://schemas.microsoft.com/office/drawing/2014/main" id="{CE8F9A50-E5A5-D1F9-6F0C-0B89A77562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8408967"/>
                  </p:ext>
                </p:extLst>
              </p:nvPr>
            </p:nvGraphicFramePr>
            <p:xfrm>
              <a:off x="4974238" y="870526"/>
              <a:ext cx="428129" cy="65646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28129" cy="656463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726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8670" d="1000000"/>
                    <am3d:preTrans dx="30509" dy="3318588" dz="416300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827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-Modell 55">
                <a:extLst>
                  <a:ext uri="{FF2B5EF4-FFF2-40B4-BE49-F238E27FC236}">
                    <a16:creationId xmlns:a16="http://schemas.microsoft.com/office/drawing/2014/main" id="{CE8F9A50-E5A5-D1F9-6F0C-0B89A77562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74238" y="870526"/>
                <a:ext cx="428129" cy="6564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-Modell 56">
                <a:extLst>
                  <a:ext uri="{FF2B5EF4-FFF2-40B4-BE49-F238E27FC236}">
                    <a16:creationId xmlns:a16="http://schemas.microsoft.com/office/drawing/2014/main" id="{7850B67B-1D3D-662B-57D3-715E44D246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0597536"/>
                  </p:ext>
                </p:extLst>
              </p:nvPr>
            </p:nvGraphicFramePr>
            <p:xfrm>
              <a:off x="5874239" y="870526"/>
              <a:ext cx="428127" cy="65646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428127" cy="656462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6798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4607" d="1000000"/>
                    <am3d:preTrans dx="31256" dy="3328094" dz="41790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827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-Modell 56">
                <a:extLst>
                  <a:ext uri="{FF2B5EF4-FFF2-40B4-BE49-F238E27FC236}">
                    <a16:creationId xmlns:a16="http://schemas.microsoft.com/office/drawing/2014/main" id="{7850B67B-1D3D-662B-57D3-715E44D246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74239" y="870526"/>
                <a:ext cx="428127" cy="6564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3D-Modell 57">
                <a:extLst>
                  <a:ext uri="{FF2B5EF4-FFF2-40B4-BE49-F238E27FC236}">
                    <a16:creationId xmlns:a16="http://schemas.microsoft.com/office/drawing/2014/main" id="{2064D1B1-0171-F899-1E33-F59B5EBB05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9209700"/>
                  </p:ext>
                </p:extLst>
              </p:nvPr>
            </p:nvGraphicFramePr>
            <p:xfrm>
              <a:off x="6774239" y="870526"/>
              <a:ext cx="428127" cy="65646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28127" cy="656462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774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1166" d="1000000"/>
                    <am3d:preTrans dx="56173" dy="3304351" dz="4171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827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3D-Modell 57">
                <a:extLst>
                  <a:ext uri="{FF2B5EF4-FFF2-40B4-BE49-F238E27FC236}">
                    <a16:creationId xmlns:a16="http://schemas.microsoft.com/office/drawing/2014/main" id="{2064D1B1-0171-F899-1E33-F59B5EBB05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74239" y="870526"/>
                <a:ext cx="428127" cy="6564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cxnSp>
        <p:nvCxnSpPr>
          <p:cNvPr id="81" name="Gerade Verbindung mit Pfeil 75">
            <a:extLst>
              <a:ext uri="{FF2B5EF4-FFF2-40B4-BE49-F238E27FC236}">
                <a16:creationId xmlns:a16="http://schemas.microsoft.com/office/drawing/2014/main" id="{F21B5EDF-DC45-34E8-662D-43D5B3EA7D63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5637323" y="4836284"/>
            <a:ext cx="0" cy="3345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75">
            <a:extLst>
              <a:ext uri="{FF2B5EF4-FFF2-40B4-BE49-F238E27FC236}">
                <a16:creationId xmlns:a16="http://schemas.microsoft.com/office/drawing/2014/main" id="{A5D8148F-D523-E562-DABE-CCF47409B1DC}"/>
              </a:ext>
            </a:extLst>
          </p:cNvPr>
          <p:cNvCxnSpPr>
            <a:cxnSpLocks/>
          </p:cNvCxnSpPr>
          <p:nvPr/>
        </p:nvCxnSpPr>
        <p:spPr>
          <a:xfrm flipV="1">
            <a:off x="4255928" y="4836284"/>
            <a:ext cx="0" cy="33451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75">
            <a:extLst>
              <a:ext uri="{FF2B5EF4-FFF2-40B4-BE49-F238E27FC236}">
                <a16:creationId xmlns:a16="http://schemas.microsoft.com/office/drawing/2014/main" id="{845E2348-DE74-8D0D-553D-BD5003DAAB22}"/>
              </a:ext>
            </a:extLst>
          </p:cNvPr>
          <p:cNvCxnSpPr>
            <a:cxnSpLocks/>
          </p:cNvCxnSpPr>
          <p:nvPr/>
        </p:nvCxnSpPr>
        <p:spPr>
          <a:xfrm flipV="1">
            <a:off x="4953323" y="4836284"/>
            <a:ext cx="0" cy="33451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75">
            <a:extLst>
              <a:ext uri="{FF2B5EF4-FFF2-40B4-BE49-F238E27FC236}">
                <a16:creationId xmlns:a16="http://schemas.microsoft.com/office/drawing/2014/main" id="{3246663F-4CA1-D4A2-1EAA-36F687091129}"/>
              </a:ext>
            </a:extLst>
          </p:cNvPr>
          <p:cNvCxnSpPr>
            <a:cxnSpLocks/>
          </p:cNvCxnSpPr>
          <p:nvPr/>
        </p:nvCxnSpPr>
        <p:spPr>
          <a:xfrm flipV="1">
            <a:off x="6753323" y="4814231"/>
            <a:ext cx="0" cy="33451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75">
            <a:extLst>
              <a:ext uri="{FF2B5EF4-FFF2-40B4-BE49-F238E27FC236}">
                <a16:creationId xmlns:a16="http://schemas.microsoft.com/office/drawing/2014/main" id="{C7EB585D-BD66-A09A-1DA7-BB4755B6688E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V="1">
            <a:off x="5637323" y="4325629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75">
            <a:extLst>
              <a:ext uri="{FF2B5EF4-FFF2-40B4-BE49-F238E27FC236}">
                <a16:creationId xmlns:a16="http://schemas.microsoft.com/office/drawing/2014/main" id="{D241FBA5-F340-AF58-7746-2A8D26AC9574}"/>
              </a:ext>
            </a:extLst>
          </p:cNvPr>
          <p:cNvCxnSpPr>
            <a:cxnSpLocks/>
          </p:cNvCxnSpPr>
          <p:nvPr/>
        </p:nvCxnSpPr>
        <p:spPr>
          <a:xfrm flipV="1">
            <a:off x="4953323" y="4327984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75">
            <a:extLst>
              <a:ext uri="{FF2B5EF4-FFF2-40B4-BE49-F238E27FC236}">
                <a16:creationId xmlns:a16="http://schemas.microsoft.com/office/drawing/2014/main" id="{0DF284EF-DC98-AF44-F8AA-462A7B07C9F2}"/>
              </a:ext>
            </a:extLst>
          </p:cNvPr>
          <p:cNvCxnSpPr>
            <a:cxnSpLocks/>
          </p:cNvCxnSpPr>
          <p:nvPr/>
        </p:nvCxnSpPr>
        <p:spPr>
          <a:xfrm flipV="1">
            <a:off x="4267875" y="4325629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75">
            <a:extLst>
              <a:ext uri="{FF2B5EF4-FFF2-40B4-BE49-F238E27FC236}">
                <a16:creationId xmlns:a16="http://schemas.microsoft.com/office/drawing/2014/main" id="{6A09BB62-FDCF-D7BE-2DE6-3D54E968F250}"/>
              </a:ext>
            </a:extLst>
          </p:cNvPr>
          <p:cNvCxnSpPr>
            <a:cxnSpLocks/>
          </p:cNvCxnSpPr>
          <p:nvPr/>
        </p:nvCxnSpPr>
        <p:spPr>
          <a:xfrm flipV="1">
            <a:off x="6753323" y="4325629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75">
            <a:extLst>
              <a:ext uri="{FF2B5EF4-FFF2-40B4-BE49-F238E27FC236}">
                <a16:creationId xmlns:a16="http://schemas.microsoft.com/office/drawing/2014/main" id="{5B074F30-6857-E680-44A0-6208D29460CD}"/>
              </a:ext>
            </a:extLst>
          </p:cNvPr>
          <p:cNvCxnSpPr>
            <a:cxnSpLocks/>
            <a:stCxn id="58" idx="0"/>
            <a:endCxn id="59" idx="2"/>
          </p:cNvCxnSpPr>
          <p:nvPr/>
        </p:nvCxnSpPr>
        <p:spPr>
          <a:xfrm flipV="1">
            <a:off x="5637323" y="3813171"/>
            <a:ext cx="0" cy="21684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75">
            <a:extLst>
              <a:ext uri="{FF2B5EF4-FFF2-40B4-BE49-F238E27FC236}">
                <a16:creationId xmlns:a16="http://schemas.microsoft.com/office/drawing/2014/main" id="{C4E7085D-1415-3881-5D25-3A9BC758E852}"/>
              </a:ext>
            </a:extLst>
          </p:cNvPr>
          <p:cNvCxnSpPr>
            <a:cxnSpLocks/>
          </p:cNvCxnSpPr>
          <p:nvPr/>
        </p:nvCxnSpPr>
        <p:spPr>
          <a:xfrm flipV="1">
            <a:off x="4953323" y="3813171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75">
            <a:extLst>
              <a:ext uri="{FF2B5EF4-FFF2-40B4-BE49-F238E27FC236}">
                <a16:creationId xmlns:a16="http://schemas.microsoft.com/office/drawing/2014/main" id="{146EF05F-7BB9-9B0E-1FAF-1CA0CD34BA80}"/>
              </a:ext>
            </a:extLst>
          </p:cNvPr>
          <p:cNvCxnSpPr>
            <a:cxnSpLocks/>
          </p:cNvCxnSpPr>
          <p:nvPr/>
        </p:nvCxnSpPr>
        <p:spPr>
          <a:xfrm flipV="1">
            <a:off x="4299175" y="3807514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75">
            <a:extLst>
              <a:ext uri="{FF2B5EF4-FFF2-40B4-BE49-F238E27FC236}">
                <a16:creationId xmlns:a16="http://schemas.microsoft.com/office/drawing/2014/main" id="{E4D98916-AF75-898D-ED1D-41FD7B6C3D6D}"/>
              </a:ext>
            </a:extLst>
          </p:cNvPr>
          <p:cNvCxnSpPr>
            <a:cxnSpLocks/>
          </p:cNvCxnSpPr>
          <p:nvPr/>
        </p:nvCxnSpPr>
        <p:spPr>
          <a:xfrm flipV="1">
            <a:off x="6753323" y="3797620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75">
            <a:extLst>
              <a:ext uri="{FF2B5EF4-FFF2-40B4-BE49-F238E27FC236}">
                <a16:creationId xmlns:a16="http://schemas.microsoft.com/office/drawing/2014/main" id="{C256F0AF-A7B1-FFC5-D451-F8E2CE971861}"/>
              </a:ext>
            </a:extLst>
          </p:cNvPr>
          <p:cNvCxnSpPr>
            <a:cxnSpLocks/>
            <a:stCxn id="59" idx="0"/>
            <a:endCxn id="60" idx="2"/>
          </p:cNvCxnSpPr>
          <p:nvPr/>
        </p:nvCxnSpPr>
        <p:spPr>
          <a:xfrm flipV="1">
            <a:off x="5637323" y="3296715"/>
            <a:ext cx="0" cy="2208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75">
            <a:extLst>
              <a:ext uri="{FF2B5EF4-FFF2-40B4-BE49-F238E27FC236}">
                <a16:creationId xmlns:a16="http://schemas.microsoft.com/office/drawing/2014/main" id="{8C3B4D19-EAB7-A495-0F9D-ACC6FC623C64}"/>
              </a:ext>
            </a:extLst>
          </p:cNvPr>
          <p:cNvCxnSpPr>
            <a:cxnSpLocks/>
          </p:cNvCxnSpPr>
          <p:nvPr/>
        </p:nvCxnSpPr>
        <p:spPr>
          <a:xfrm flipH="1" flipV="1">
            <a:off x="4953323" y="3288559"/>
            <a:ext cx="1" cy="2208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75">
            <a:extLst>
              <a:ext uri="{FF2B5EF4-FFF2-40B4-BE49-F238E27FC236}">
                <a16:creationId xmlns:a16="http://schemas.microsoft.com/office/drawing/2014/main" id="{73EDF244-92A6-F8B0-861B-1BF7F07EEEE2}"/>
              </a:ext>
            </a:extLst>
          </p:cNvPr>
          <p:cNvCxnSpPr>
            <a:cxnSpLocks/>
          </p:cNvCxnSpPr>
          <p:nvPr/>
        </p:nvCxnSpPr>
        <p:spPr>
          <a:xfrm flipH="1" flipV="1">
            <a:off x="4299174" y="3288559"/>
            <a:ext cx="1" cy="2208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75">
            <a:extLst>
              <a:ext uri="{FF2B5EF4-FFF2-40B4-BE49-F238E27FC236}">
                <a16:creationId xmlns:a16="http://schemas.microsoft.com/office/drawing/2014/main" id="{C75FDFF8-EF4D-3978-C9EC-44E1A458657A}"/>
              </a:ext>
            </a:extLst>
          </p:cNvPr>
          <p:cNvCxnSpPr>
            <a:cxnSpLocks/>
          </p:cNvCxnSpPr>
          <p:nvPr/>
        </p:nvCxnSpPr>
        <p:spPr>
          <a:xfrm flipH="1" flipV="1">
            <a:off x="6753323" y="3288559"/>
            <a:ext cx="1" cy="2208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75">
            <a:extLst>
              <a:ext uri="{FF2B5EF4-FFF2-40B4-BE49-F238E27FC236}">
                <a16:creationId xmlns:a16="http://schemas.microsoft.com/office/drawing/2014/main" id="{8CF9E79E-4398-3185-075F-A8DD57562FFF}"/>
              </a:ext>
            </a:extLst>
          </p:cNvPr>
          <p:cNvCxnSpPr>
            <a:cxnSpLocks/>
            <a:stCxn id="60" idx="0"/>
            <a:endCxn id="61" idx="2"/>
          </p:cNvCxnSpPr>
          <p:nvPr/>
        </p:nvCxnSpPr>
        <p:spPr>
          <a:xfrm flipV="1">
            <a:off x="5637323" y="2785284"/>
            <a:ext cx="0" cy="2158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75">
            <a:extLst>
              <a:ext uri="{FF2B5EF4-FFF2-40B4-BE49-F238E27FC236}">
                <a16:creationId xmlns:a16="http://schemas.microsoft.com/office/drawing/2014/main" id="{3384EB9D-83C2-455F-E207-F31084E07E03}"/>
              </a:ext>
            </a:extLst>
          </p:cNvPr>
          <p:cNvCxnSpPr>
            <a:cxnSpLocks/>
          </p:cNvCxnSpPr>
          <p:nvPr/>
        </p:nvCxnSpPr>
        <p:spPr>
          <a:xfrm flipV="1">
            <a:off x="4953323" y="2785284"/>
            <a:ext cx="0" cy="2158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75">
            <a:extLst>
              <a:ext uri="{FF2B5EF4-FFF2-40B4-BE49-F238E27FC236}">
                <a16:creationId xmlns:a16="http://schemas.microsoft.com/office/drawing/2014/main" id="{C80D2DB0-6BBE-3044-4E0A-39D79F3DA0E7}"/>
              </a:ext>
            </a:extLst>
          </p:cNvPr>
          <p:cNvCxnSpPr>
            <a:cxnSpLocks/>
          </p:cNvCxnSpPr>
          <p:nvPr/>
        </p:nvCxnSpPr>
        <p:spPr>
          <a:xfrm flipV="1">
            <a:off x="4299175" y="2785284"/>
            <a:ext cx="0" cy="2158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75">
            <a:extLst>
              <a:ext uri="{FF2B5EF4-FFF2-40B4-BE49-F238E27FC236}">
                <a16:creationId xmlns:a16="http://schemas.microsoft.com/office/drawing/2014/main" id="{1369260E-DF1B-4533-C5F8-39136A30D77D}"/>
              </a:ext>
            </a:extLst>
          </p:cNvPr>
          <p:cNvCxnSpPr>
            <a:cxnSpLocks/>
          </p:cNvCxnSpPr>
          <p:nvPr/>
        </p:nvCxnSpPr>
        <p:spPr>
          <a:xfrm flipV="1">
            <a:off x="6753323" y="2793516"/>
            <a:ext cx="0" cy="2158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75">
            <a:extLst>
              <a:ext uri="{FF2B5EF4-FFF2-40B4-BE49-F238E27FC236}">
                <a16:creationId xmlns:a16="http://schemas.microsoft.com/office/drawing/2014/main" id="{9D05375E-9000-5DC0-7F59-FA13D5F5B500}"/>
              </a:ext>
            </a:extLst>
          </p:cNvPr>
          <p:cNvCxnSpPr>
            <a:cxnSpLocks/>
            <a:stCxn id="61" idx="0"/>
            <a:endCxn id="62" idx="2"/>
          </p:cNvCxnSpPr>
          <p:nvPr/>
        </p:nvCxnSpPr>
        <p:spPr>
          <a:xfrm flipV="1">
            <a:off x="5637323" y="2275857"/>
            <a:ext cx="0" cy="21380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75">
            <a:extLst>
              <a:ext uri="{FF2B5EF4-FFF2-40B4-BE49-F238E27FC236}">
                <a16:creationId xmlns:a16="http://schemas.microsoft.com/office/drawing/2014/main" id="{DCC9AD3E-C9DF-36E7-DACB-4F154C23BD95}"/>
              </a:ext>
            </a:extLst>
          </p:cNvPr>
          <p:cNvCxnSpPr>
            <a:cxnSpLocks/>
          </p:cNvCxnSpPr>
          <p:nvPr/>
        </p:nvCxnSpPr>
        <p:spPr>
          <a:xfrm flipV="1">
            <a:off x="4953323" y="2285670"/>
            <a:ext cx="138" cy="21380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75">
            <a:extLst>
              <a:ext uri="{FF2B5EF4-FFF2-40B4-BE49-F238E27FC236}">
                <a16:creationId xmlns:a16="http://schemas.microsoft.com/office/drawing/2014/main" id="{F843E142-4457-E3EA-8172-15B45D4609C2}"/>
              </a:ext>
            </a:extLst>
          </p:cNvPr>
          <p:cNvCxnSpPr>
            <a:cxnSpLocks/>
          </p:cNvCxnSpPr>
          <p:nvPr/>
        </p:nvCxnSpPr>
        <p:spPr>
          <a:xfrm flipV="1">
            <a:off x="4299175" y="2269872"/>
            <a:ext cx="138" cy="21380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75">
            <a:extLst>
              <a:ext uri="{FF2B5EF4-FFF2-40B4-BE49-F238E27FC236}">
                <a16:creationId xmlns:a16="http://schemas.microsoft.com/office/drawing/2014/main" id="{AD88317C-9D84-94FA-578D-7C501E220624}"/>
              </a:ext>
            </a:extLst>
          </p:cNvPr>
          <p:cNvCxnSpPr>
            <a:cxnSpLocks/>
          </p:cNvCxnSpPr>
          <p:nvPr/>
        </p:nvCxnSpPr>
        <p:spPr>
          <a:xfrm flipV="1">
            <a:off x="6753323" y="2272343"/>
            <a:ext cx="138" cy="21380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75">
            <a:extLst>
              <a:ext uri="{FF2B5EF4-FFF2-40B4-BE49-F238E27FC236}">
                <a16:creationId xmlns:a16="http://schemas.microsoft.com/office/drawing/2014/main" id="{2D84C439-780A-A9FB-4355-E9A706AA5C5B}"/>
              </a:ext>
            </a:extLst>
          </p:cNvPr>
          <p:cNvCxnSpPr>
            <a:cxnSpLocks/>
            <a:stCxn id="62" idx="0"/>
            <a:endCxn id="54" idx="2"/>
          </p:cNvCxnSpPr>
          <p:nvPr/>
        </p:nvCxnSpPr>
        <p:spPr>
          <a:xfrm flipV="1">
            <a:off x="5637323" y="1748641"/>
            <a:ext cx="0" cy="23159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75">
            <a:extLst>
              <a:ext uri="{FF2B5EF4-FFF2-40B4-BE49-F238E27FC236}">
                <a16:creationId xmlns:a16="http://schemas.microsoft.com/office/drawing/2014/main" id="{3A1D9D28-070B-7AB9-E36E-746DAD6555F0}"/>
              </a:ext>
            </a:extLst>
          </p:cNvPr>
          <p:cNvCxnSpPr>
            <a:cxnSpLocks/>
          </p:cNvCxnSpPr>
          <p:nvPr/>
        </p:nvCxnSpPr>
        <p:spPr>
          <a:xfrm flipV="1">
            <a:off x="4953323" y="1733725"/>
            <a:ext cx="429" cy="23649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75">
            <a:extLst>
              <a:ext uri="{FF2B5EF4-FFF2-40B4-BE49-F238E27FC236}">
                <a16:creationId xmlns:a16="http://schemas.microsoft.com/office/drawing/2014/main" id="{BA61E56C-E4A0-3701-93BF-C62F429DD0A2}"/>
              </a:ext>
            </a:extLst>
          </p:cNvPr>
          <p:cNvCxnSpPr>
            <a:cxnSpLocks/>
          </p:cNvCxnSpPr>
          <p:nvPr/>
        </p:nvCxnSpPr>
        <p:spPr>
          <a:xfrm flipV="1">
            <a:off x="4298746" y="1743192"/>
            <a:ext cx="429" cy="23649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75">
            <a:extLst>
              <a:ext uri="{FF2B5EF4-FFF2-40B4-BE49-F238E27FC236}">
                <a16:creationId xmlns:a16="http://schemas.microsoft.com/office/drawing/2014/main" id="{BE67B8C0-9EA0-A184-DCF4-CF7AD135FC46}"/>
              </a:ext>
            </a:extLst>
          </p:cNvPr>
          <p:cNvCxnSpPr>
            <a:cxnSpLocks/>
          </p:cNvCxnSpPr>
          <p:nvPr/>
        </p:nvCxnSpPr>
        <p:spPr>
          <a:xfrm flipV="1">
            <a:off x="6753323" y="1728083"/>
            <a:ext cx="429" cy="23649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Geschweifte Klammer links 108">
            <a:extLst>
              <a:ext uri="{FF2B5EF4-FFF2-40B4-BE49-F238E27FC236}">
                <a16:creationId xmlns:a16="http://schemas.microsoft.com/office/drawing/2014/main" id="{D85F72BB-A704-24E4-9D93-284A16B5DE0F}"/>
              </a:ext>
            </a:extLst>
          </p:cNvPr>
          <p:cNvSpPr/>
          <p:nvPr/>
        </p:nvSpPr>
        <p:spPr>
          <a:xfrm>
            <a:off x="2992212" y="5085149"/>
            <a:ext cx="144000" cy="90428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B2BB6E10-25F9-12BE-683E-31C42BE41626}"/>
              </a:ext>
            </a:extLst>
          </p:cNvPr>
          <p:cNvSpPr txBox="1"/>
          <p:nvPr/>
        </p:nvSpPr>
        <p:spPr>
          <a:xfrm>
            <a:off x="213545" y="5306460"/>
            <a:ext cx="266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Calibri"/>
                <a:cs typeface="Calibri"/>
              </a:rPr>
              <a:t>Ground-Truth Mesh</a:t>
            </a:r>
          </a:p>
        </p:txBody>
      </p:sp>
      <p:graphicFrame>
        <p:nvGraphicFramePr>
          <p:cNvPr id="114" name="Tabelle 113">
            <a:extLst>
              <a:ext uri="{FF2B5EF4-FFF2-40B4-BE49-F238E27FC236}">
                <a16:creationId xmlns:a16="http://schemas.microsoft.com/office/drawing/2014/main" id="{7C8FCB22-18A8-C1F8-6754-3C41FF4677B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12667124"/>
              </p:ext>
            </p:extLst>
          </p:nvPr>
        </p:nvGraphicFramePr>
        <p:xfrm>
          <a:off x="8523889" y="1635570"/>
          <a:ext cx="1109005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801">
                  <a:extLst>
                    <a:ext uri="{9D8B030D-6E8A-4147-A177-3AD203B41FA5}">
                      <a16:colId xmlns:a16="http://schemas.microsoft.com/office/drawing/2014/main" val="1594361565"/>
                    </a:ext>
                  </a:extLst>
                </a:gridCol>
                <a:gridCol w="221801">
                  <a:extLst>
                    <a:ext uri="{9D8B030D-6E8A-4147-A177-3AD203B41FA5}">
                      <a16:colId xmlns:a16="http://schemas.microsoft.com/office/drawing/2014/main" val="2486976301"/>
                    </a:ext>
                  </a:extLst>
                </a:gridCol>
                <a:gridCol w="221801">
                  <a:extLst>
                    <a:ext uri="{9D8B030D-6E8A-4147-A177-3AD203B41FA5}">
                      <a16:colId xmlns:a16="http://schemas.microsoft.com/office/drawing/2014/main" val="3978006723"/>
                    </a:ext>
                  </a:extLst>
                </a:gridCol>
                <a:gridCol w="221801">
                  <a:extLst>
                    <a:ext uri="{9D8B030D-6E8A-4147-A177-3AD203B41FA5}">
                      <a16:colId xmlns:a16="http://schemas.microsoft.com/office/drawing/2014/main" val="425110071"/>
                    </a:ext>
                  </a:extLst>
                </a:gridCol>
                <a:gridCol w="221801">
                  <a:extLst>
                    <a:ext uri="{9D8B030D-6E8A-4147-A177-3AD203B41FA5}">
                      <a16:colId xmlns:a16="http://schemas.microsoft.com/office/drawing/2014/main" val="3201382081"/>
                    </a:ext>
                  </a:extLst>
                </a:gridCol>
              </a:tblGrid>
              <a:tr h="196991">
                <a:tc>
                  <a:txBody>
                    <a:bodyPr/>
                    <a:lstStyle/>
                    <a:p>
                      <a:r>
                        <a:rPr lang="en-GB" sz="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142262"/>
                  </a:ext>
                </a:extLst>
              </a:tr>
              <a:tr h="196991">
                <a:tc>
                  <a:txBody>
                    <a:bodyPr/>
                    <a:lstStyle/>
                    <a:p>
                      <a:endParaRPr lang="en-GB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786760"/>
                  </a:ext>
                </a:extLst>
              </a:tr>
              <a:tr h="196991">
                <a:tc>
                  <a:txBody>
                    <a:bodyPr/>
                    <a:lstStyle/>
                    <a:p>
                      <a:endParaRPr lang="en-GB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467571"/>
                  </a:ext>
                </a:extLst>
              </a:tr>
              <a:tr h="196991">
                <a:tc>
                  <a:txBody>
                    <a:bodyPr/>
                    <a:lstStyle/>
                    <a:p>
                      <a:endParaRPr lang="en-GB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57427"/>
                  </a:ext>
                </a:extLst>
              </a:tr>
              <a:tr h="196991">
                <a:tc>
                  <a:txBody>
                    <a:bodyPr/>
                    <a:lstStyle/>
                    <a:p>
                      <a:endParaRPr lang="en-GB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56626"/>
                  </a:ext>
                </a:extLst>
              </a:tr>
            </a:tbl>
          </a:graphicData>
        </a:graphic>
      </p:graphicFrame>
      <p:graphicFrame>
        <p:nvGraphicFramePr>
          <p:cNvPr id="120" name="Tabelle 119">
            <a:extLst>
              <a:ext uri="{FF2B5EF4-FFF2-40B4-BE49-F238E27FC236}">
                <a16:creationId xmlns:a16="http://schemas.microsoft.com/office/drawing/2014/main" id="{C15FA516-2B73-381E-139B-1A23972D40E8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12696033"/>
              </p:ext>
            </p:extLst>
          </p:nvPr>
        </p:nvGraphicFramePr>
        <p:xfrm>
          <a:off x="8444041" y="4022551"/>
          <a:ext cx="142093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186">
                  <a:extLst>
                    <a:ext uri="{9D8B030D-6E8A-4147-A177-3AD203B41FA5}">
                      <a16:colId xmlns:a16="http://schemas.microsoft.com/office/drawing/2014/main" val="1594361565"/>
                    </a:ext>
                  </a:extLst>
                </a:gridCol>
                <a:gridCol w="284186">
                  <a:extLst>
                    <a:ext uri="{9D8B030D-6E8A-4147-A177-3AD203B41FA5}">
                      <a16:colId xmlns:a16="http://schemas.microsoft.com/office/drawing/2014/main" val="2486976301"/>
                    </a:ext>
                  </a:extLst>
                </a:gridCol>
                <a:gridCol w="284186">
                  <a:extLst>
                    <a:ext uri="{9D8B030D-6E8A-4147-A177-3AD203B41FA5}">
                      <a16:colId xmlns:a16="http://schemas.microsoft.com/office/drawing/2014/main" val="3978006723"/>
                    </a:ext>
                  </a:extLst>
                </a:gridCol>
                <a:gridCol w="284186">
                  <a:extLst>
                    <a:ext uri="{9D8B030D-6E8A-4147-A177-3AD203B41FA5}">
                      <a16:colId xmlns:a16="http://schemas.microsoft.com/office/drawing/2014/main" val="425110071"/>
                    </a:ext>
                  </a:extLst>
                </a:gridCol>
                <a:gridCol w="284186">
                  <a:extLst>
                    <a:ext uri="{9D8B030D-6E8A-4147-A177-3AD203B41FA5}">
                      <a16:colId xmlns:a16="http://schemas.microsoft.com/office/drawing/2014/main" val="3201382081"/>
                    </a:ext>
                  </a:extLst>
                </a:gridCol>
              </a:tblGrid>
              <a:tr h="196991"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142262"/>
                  </a:ext>
                </a:extLst>
              </a:tr>
              <a:tr h="196991">
                <a:tc>
                  <a:txBody>
                    <a:bodyPr/>
                    <a:lstStyle/>
                    <a:p>
                      <a:pPr algn="ctr"/>
                      <a:r>
                        <a:rPr lang="en-GB" sz="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786760"/>
                  </a:ext>
                </a:extLst>
              </a:tr>
              <a:tr h="196991">
                <a:tc>
                  <a:txBody>
                    <a:bodyPr/>
                    <a:lstStyle/>
                    <a:p>
                      <a:pPr algn="ctr"/>
                      <a:r>
                        <a:rPr lang="en-GB" sz="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467571"/>
                  </a:ext>
                </a:extLst>
              </a:tr>
              <a:tr h="196991">
                <a:tc>
                  <a:txBody>
                    <a:bodyPr/>
                    <a:lstStyle/>
                    <a:p>
                      <a:pPr algn="ctr"/>
                      <a:r>
                        <a:rPr lang="en-GB" sz="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57427"/>
                  </a:ext>
                </a:extLst>
              </a:tr>
              <a:tr h="196991">
                <a:tc>
                  <a:txBody>
                    <a:bodyPr/>
                    <a:lstStyle/>
                    <a:p>
                      <a:pPr algn="ctr"/>
                      <a:r>
                        <a:rPr lang="en-GB" sz="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56626"/>
                  </a:ext>
                </a:extLst>
              </a:tr>
            </a:tbl>
          </a:graphicData>
        </a:graphic>
      </p:graphicFrame>
      <p:sp>
        <p:nvSpPr>
          <p:cNvPr id="123" name="Rechteck 122">
            <a:extLst>
              <a:ext uri="{FF2B5EF4-FFF2-40B4-BE49-F238E27FC236}">
                <a16:creationId xmlns:a16="http://schemas.microsoft.com/office/drawing/2014/main" id="{327EA9CA-98A5-C5A8-2E09-AFBBED03514C}"/>
              </a:ext>
            </a:extLst>
          </p:cNvPr>
          <p:cNvSpPr/>
          <p:nvPr/>
        </p:nvSpPr>
        <p:spPr>
          <a:xfrm>
            <a:off x="9825067" y="1728083"/>
            <a:ext cx="198000" cy="19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F871E2F6-4BFB-149D-4605-87CB3E2DE9F2}"/>
              </a:ext>
            </a:extLst>
          </p:cNvPr>
          <p:cNvSpPr/>
          <p:nvPr/>
        </p:nvSpPr>
        <p:spPr>
          <a:xfrm>
            <a:off x="9949191" y="4142341"/>
            <a:ext cx="198000" cy="19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44D3D4B4-3345-A3AB-190B-8C86152E22D1}"/>
                  </a:ext>
                </a:extLst>
              </p:cNvPr>
              <p:cNvSpPr txBox="1"/>
              <p:nvPr/>
            </p:nvSpPr>
            <p:spPr>
              <a:xfrm>
                <a:off x="9949191" y="1608623"/>
                <a:ext cx="653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:−∞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44D3D4B4-3345-A3AB-190B-8C86152E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91" y="1608623"/>
                <a:ext cx="65374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feld 127">
                <a:extLst>
                  <a:ext uri="{FF2B5EF4-FFF2-40B4-BE49-F238E27FC236}">
                    <a16:creationId xmlns:a16="http://schemas.microsoft.com/office/drawing/2014/main" id="{9C707235-4489-71F9-050B-489C331DEBB7}"/>
                  </a:ext>
                </a:extLst>
              </p:cNvPr>
              <p:cNvSpPr txBox="1"/>
              <p:nvPr/>
            </p:nvSpPr>
            <p:spPr>
              <a:xfrm>
                <a:off x="10059680" y="4022551"/>
                <a:ext cx="653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:−∞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8" name="Textfeld 127">
                <a:extLst>
                  <a:ext uri="{FF2B5EF4-FFF2-40B4-BE49-F238E27FC236}">
                    <a16:creationId xmlns:a16="http://schemas.microsoft.com/office/drawing/2014/main" id="{9C707235-4489-71F9-050B-489C331DE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680" y="4022551"/>
                <a:ext cx="65374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Geschweifte Klammer links 129">
            <a:extLst>
              <a:ext uri="{FF2B5EF4-FFF2-40B4-BE49-F238E27FC236}">
                <a16:creationId xmlns:a16="http://schemas.microsoft.com/office/drawing/2014/main" id="{0D190CEF-D82A-9F85-0789-46670C2EA0EA}"/>
              </a:ext>
            </a:extLst>
          </p:cNvPr>
          <p:cNvSpPr/>
          <p:nvPr/>
        </p:nvSpPr>
        <p:spPr>
          <a:xfrm>
            <a:off x="2992759" y="2395904"/>
            <a:ext cx="144000" cy="2469053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E49B507-3827-0DF6-3F57-6A0EAD4BB915}"/>
              </a:ext>
            </a:extLst>
          </p:cNvPr>
          <p:cNvSpPr txBox="1"/>
          <p:nvPr/>
        </p:nvSpPr>
        <p:spPr>
          <a:xfrm>
            <a:off x="1169800" y="3378707"/>
            <a:ext cx="171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Calibri"/>
                <a:cs typeface="Calibri"/>
              </a:rPr>
              <a:t>Transformer</a:t>
            </a:r>
          </a:p>
        </p:txBody>
      </p:sp>
      <p:sp>
        <p:nvSpPr>
          <p:cNvPr id="133" name="Geschweifte Klammer links 132">
            <a:extLst>
              <a:ext uri="{FF2B5EF4-FFF2-40B4-BE49-F238E27FC236}">
                <a16:creationId xmlns:a16="http://schemas.microsoft.com/office/drawing/2014/main" id="{0EA3E387-D33D-77D4-0C45-AB3400C5E1B8}"/>
              </a:ext>
            </a:extLst>
          </p:cNvPr>
          <p:cNvSpPr/>
          <p:nvPr/>
        </p:nvSpPr>
        <p:spPr>
          <a:xfrm>
            <a:off x="2996547" y="1728083"/>
            <a:ext cx="144000" cy="483183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CC61EFA4-145C-0B97-3F54-1C702EA318B8}"/>
              </a:ext>
            </a:extLst>
          </p:cNvPr>
          <p:cNvSpPr txBox="1"/>
          <p:nvPr/>
        </p:nvSpPr>
        <p:spPr>
          <a:xfrm>
            <a:off x="1605156" y="1723919"/>
            <a:ext cx="12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Calibri"/>
                <a:cs typeface="Calibri"/>
              </a:rPr>
              <a:t>Memory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0EB9832-C548-C57F-07FA-A3AD586F330F}"/>
              </a:ext>
            </a:extLst>
          </p:cNvPr>
          <p:cNvSpPr txBox="1"/>
          <p:nvPr/>
        </p:nvSpPr>
        <p:spPr>
          <a:xfrm>
            <a:off x="1419906" y="1041828"/>
            <a:ext cx="146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Calibri"/>
                <a:cs typeface="Calibri"/>
              </a:rPr>
              <a:t>Prediction</a:t>
            </a:r>
          </a:p>
        </p:txBody>
      </p:sp>
      <p:sp>
        <p:nvSpPr>
          <p:cNvPr id="136" name="Geschweifte Klammer links 135">
            <a:extLst>
              <a:ext uri="{FF2B5EF4-FFF2-40B4-BE49-F238E27FC236}">
                <a16:creationId xmlns:a16="http://schemas.microsoft.com/office/drawing/2014/main" id="{466A2206-8145-5594-E80C-C745FCB395AE}"/>
              </a:ext>
            </a:extLst>
          </p:cNvPr>
          <p:cNvSpPr/>
          <p:nvPr/>
        </p:nvSpPr>
        <p:spPr>
          <a:xfrm>
            <a:off x="2993168" y="945426"/>
            <a:ext cx="144000" cy="65447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: abgerundete Ecken 42">
            <a:extLst>
              <a:ext uri="{FF2B5EF4-FFF2-40B4-BE49-F238E27FC236}">
                <a16:creationId xmlns:a16="http://schemas.microsoft.com/office/drawing/2014/main" id="{3219C10D-C898-BF2E-5D4C-97F536DFA38A}"/>
              </a:ext>
            </a:extLst>
          </p:cNvPr>
          <p:cNvSpPr/>
          <p:nvPr/>
        </p:nvSpPr>
        <p:spPr>
          <a:xfrm>
            <a:off x="10949214" y="1076662"/>
            <a:ext cx="234980" cy="223115"/>
          </a:xfrm>
          <a:prstGeom prst="roundRect">
            <a:avLst/>
          </a:prstGeom>
          <a:solidFill>
            <a:srgbClr val="FBE3D6"/>
          </a:solidFill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feld 44">
            <a:extLst>
              <a:ext uri="{FF2B5EF4-FFF2-40B4-BE49-F238E27FC236}">
                <a16:creationId xmlns:a16="http://schemas.microsoft.com/office/drawing/2014/main" id="{8BCC5FD2-0BE0-4C0B-625E-98F10062D193}"/>
              </a:ext>
            </a:extLst>
          </p:cNvPr>
          <p:cNvSpPr txBox="1"/>
          <p:nvPr/>
        </p:nvSpPr>
        <p:spPr>
          <a:xfrm>
            <a:off x="11147729" y="1041828"/>
            <a:ext cx="9936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26954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109" grpId="0" animBg="1"/>
      <p:bldP spid="110" grpId="0"/>
      <p:bldP spid="123" grpId="0" animBg="1"/>
      <p:bldP spid="126" grpId="0" animBg="1"/>
      <p:bldP spid="127" grpId="0"/>
      <p:bldP spid="128" grpId="0"/>
      <p:bldP spid="130" grpId="0" animBg="1"/>
      <p:bldP spid="132" grpId="0"/>
      <p:bldP spid="133" grpId="0" animBg="1"/>
      <p:bldP spid="134" grpId="0"/>
      <p:bldP spid="135" grpId="0"/>
      <p:bldP spid="1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7937-FDD2-FBD2-196C-E5849AB11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: abgerundete Ecken 2">
                <a:extLst>
                  <a:ext uri="{FF2B5EF4-FFF2-40B4-BE49-F238E27FC236}">
                    <a16:creationId xmlns:a16="http://schemas.microsoft.com/office/drawing/2014/main" id="{8AC0E014-D31B-7711-A0B5-427525D4E4DD}"/>
                  </a:ext>
                </a:extLst>
              </p:cNvPr>
              <p:cNvSpPr/>
              <p:nvPr/>
            </p:nvSpPr>
            <p:spPr>
              <a:xfrm>
                <a:off x="6444000" y="1489443"/>
                <a:ext cx="3240000" cy="297487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hteck: abgerundete Ecken 2">
                <a:extLst>
                  <a:ext uri="{FF2B5EF4-FFF2-40B4-BE49-F238E27FC236}">
                    <a16:creationId xmlns:a16="http://schemas.microsoft.com/office/drawing/2014/main" id="{8AC0E014-D31B-7711-A0B5-427525D4E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00" y="1489443"/>
                <a:ext cx="3240000" cy="29748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: abgerundete Ecken 3">
            <a:extLst>
              <a:ext uri="{FF2B5EF4-FFF2-40B4-BE49-F238E27FC236}">
                <a16:creationId xmlns:a16="http://schemas.microsoft.com/office/drawing/2014/main" id="{32747273-AE25-A5C9-5CC9-E038A4AA8ABC}"/>
              </a:ext>
            </a:extLst>
          </p:cNvPr>
          <p:cNvSpPr/>
          <p:nvPr/>
        </p:nvSpPr>
        <p:spPr>
          <a:xfrm>
            <a:off x="1600200" y="876065"/>
            <a:ext cx="3818185" cy="4127295"/>
          </a:xfrm>
          <a:prstGeom prst="roundRect">
            <a:avLst/>
          </a:prstGeom>
          <a:solidFill>
            <a:srgbClr val="C2F1C8"/>
          </a:solidFill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feld 4">
            <a:extLst>
              <a:ext uri="{FF2B5EF4-FFF2-40B4-BE49-F238E27FC236}">
                <a16:creationId xmlns:a16="http://schemas.microsoft.com/office/drawing/2014/main" id="{95807F0E-E345-141C-D4E9-FEA143E4F882}"/>
              </a:ext>
            </a:extLst>
          </p:cNvPr>
          <p:cNvSpPr txBox="1"/>
          <p:nvPr/>
        </p:nvSpPr>
        <p:spPr>
          <a:xfrm>
            <a:off x="2323407" y="5588554"/>
            <a:ext cx="2098547" cy="338554"/>
          </a:xfrm>
          <a:prstGeom prst="rect">
            <a:avLst/>
          </a:prstGeom>
          <a:solidFill>
            <a:srgbClr val="AEAEA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person is smiling.”</a:t>
            </a:r>
          </a:p>
        </p:txBody>
      </p:sp>
      <p:sp>
        <p:nvSpPr>
          <p:cNvPr id="9" name="Freihandform: Form 10">
            <a:extLst>
              <a:ext uri="{FF2B5EF4-FFF2-40B4-BE49-F238E27FC236}">
                <a16:creationId xmlns:a16="http://schemas.microsoft.com/office/drawing/2014/main" id="{E1660257-35DA-7D60-CE83-28D196A862B6}"/>
              </a:ext>
            </a:extLst>
          </p:cNvPr>
          <p:cNvSpPr>
            <a:spLocks noChangeAspect="1"/>
          </p:cNvSpPr>
          <p:nvPr/>
        </p:nvSpPr>
        <p:spPr>
          <a:xfrm>
            <a:off x="4538493" y="5190307"/>
            <a:ext cx="783267" cy="331984"/>
          </a:xfrm>
          <a:custGeom>
            <a:avLst/>
            <a:gdLst>
              <a:gd name="connsiteX0" fmla="*/ 0 w 2898775"/>
              <a:gd name="connsiteY0" fmla="*/ 1454171 h 1466871"/>
              <a:gd name="connsiteX1" fmla="*/ 739775 w 2898775"/>
              <a:gd name="connsiteY1" fmla="*/ 1212871 h 1466871"/>
              <a:gd name="connsiteX2" fmla="*/ 1441450 w 2898775"/>
              <a:gd name="connsiteY2" fmla="*/ 21 h 1466871"/>
              <a:gd name="connsiteX3" fmla="*/ 2162175 w 2898775"/>
              <a:gd name="connsiteY3" fmla="*/ 1244621 h 1466871"/>
              <a:gd name="connsiteX4" fmla="*/ 2898775 w 2898775"/>
              <a:gd name="connsiteY4" fmla="*/ 1466871 h 146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775" h="1466871">
                <a:moveTo>
                  <a:pt x="0" y="1454171"/>
                </a:moveTo>
                <a:cubicBezTo>
                  <a:pt x="249766" y="1454700"/>
                  <a:pt x="499533" y="1455229"/>
                  <a:pt x="739775" y="1212871"/>
                </a:cubicBezTo>
                <a:cubicBezTo>
                  <a:pt x="980017" y="970513"/>
                  <a:pt x="1204383" y="-5271"/>
                  <a:pt x="1441450" y="21"/>
                </a:cubicBezTo>
                <a:cubicBezTo>
                  <a:pt x="1678517" y="5313"/>
                  <a:pt x="1919288" y="1000146"/>
                  <a:pt x="2162175" y="1244621"/>
                </a:cubicBezTo>
                <a:cubicBezTo>
                  <a:pt x="2405062" y="1489096"/>
                  <a:pt x="2741613" y="1438825"/>
                  <a:pt x="2898775" y="1466871"/>
                </a:cubicBezTo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DE16ECE5-586C-39BE-F6AF-83EB82BB1642}"/>
              </a:ext>
            </a:extLst>
          </p:cNvPr>
          <p:cNvSpPr/>
          <p:nvPr/>
        </p:nvSpPr>
        <p:spPr>
          <a:xfrm>
            <a:off x="2620049" y="4609434"/>
            <a:ext cx="1801515" cy="297487"/>
          </a:xfrm>
          <a:prstGeom prst="trapezoid">
            <a:avLst>
              <a:gd name="adj" fmla="val 38433"/>
            </a:avLst>
          </a:prstGeom>
          <a:solidFill>
            <a:srgbClr val="84E29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48A526D6-F75A-2BCE-CC75-2E18A8E069FB}"/>
              </a:ext>
            </a:extLst>
          </p:cNvPr>
          <p:cNvSpPr/>
          <p:nvPr/>
        </p:nvSpPr>
        <p:spPr>
          <a:xfrm rot="10800000">
            <a:off x="2101362" y="2287384"/>
            <a:ext cx="3149576" cy="295618"/>
          </a:xfrm>
          <a:prstGeom prst="trapezoid">
            <a:avLst>
              <a:gd name="adj" fmla="val 42096"/>
            </a:avLst>
          </a:prstGeom>
          <a:solidFill>
            <a:srgbClr val="F6C6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12" name="Rechteck 16">
            <a:extLst>
              <a:ext uri="{FF2B5EF4-FFF2-40B4-BE49-F238E27FC236}">
                <a16:creationId xmlns:a16="http://schemas.microsoft.com/office/drawing/2014/main" id="{7203A95B-3690-20EF-8AC0-344E879E768D}"/>
              </a:ext>
            </a:extLst>
          </p:cNvPr>
          <p:cNvSpPr/>
          <p:nvPr/>
        </p:nvSpPr>
        <p:spPr>
          <a:xfrm>
            <a:off x="2814680" y="3946796"/>
            <a:ext cx="1730056" cy="297487"/>
          </a:xfrm>
          <a:prstGeom prst="rect">
            <a:avLst/>
          </a:prstGeom>
          <a:solidFill>
            <a:srgbClr val="FBE3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distance</a:t>
            </a:r>
          </a:p>
        </p:txBody>
      </p:sp>
      <p:sp>
        <p:nvSpPr>
          <p:cNvPr id="13" name="Rechteck 17">
            <a:extLst>
              <a:ext uri="{FF2B5EF4-FFF2-40B4-BE49-F238E27FC236}">
                <a16:creationId xmlns:a16="http://schemas.microsoft.com/office/drawing/2014/main" id="{D1F8FFD8-DC2E-7704-4775-B56EA39F4385}"/>
              </a:ext>
            </a:extLst>
          </p:cNvPr>
          <p:cNvSpPr/>
          <p:nvPr/>
        </p:nvSpPr>
        <p:spPr>
          <a:xfrm>
            <a:off x="2814680" y="3522546"/>
            <a:ext cx="1730056" cy="297487"/>
          </a:xfrm>
          <a:prstGeom prst="rect">
            <a:avLst/>
          </a:prstGeom>
          <a:solidFill>
            <a:srgbClr val="FBE3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hteck 18">
            <a:extLst>
              <a:ext uri="{FF2B5EF4-FFF2-40B4-BE49-F238E27FC236}">
                <a16:creationId xmlns:a16="http://schemas.microsoft.com/office/drawing/2014/main" id="{B08AA66C-5DDD-C9E3-ECC0-E3FC55B980C5}"/>
              </a:ext>
            </a:extLst>
          </p:cNvPr>
          <p:cNvSpPr/>
          <p:nvPr/>
        </p:nvSpPr>
        <p:spPr>
          <a:xfrm>
            <a:off x="2814680" y="2964982"/>
            <a:ext cx="1730056" cy="435172"/>
          </a:xfrm>
          <a:prstGeom prst="rect">
            <a:avLst/>
          </a:prstGeom>
          <a:solidFill>
            <a:srgbClr val="FBE3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 from codebook</a:t>
            </a:r>
          </a:p>
        </p:txBody>
      </p:sp>
      <p:sp>
        <p:nvSpPr>
          <p:cNvPr id="15" name="Rechteck: abgerundete Ecken 19">
            <a:extLst>
              <a:ext uri="{FF2B5EF4-FFF2-40B4-BE49-F238E27FC236}">
                <a16:creationId xmlns:a16="http://schemas.microsoft.com/office/drawing/2014/main" id="{1CF9DC30-D1BD-F275-F25D-46BF67B7DA46}"/>
              </a:ext>
            </a:extLst>
          </p:cNvPr>
          <p:cNvSpPr/>
          <p:nvPr/>
        </p:nvSpPr>
        <p:spPr>
          <a:xfrm>
            <a:off x="2620049" y="2894768"/>
            <a:ext cx="2165823" cy="1469150"/>
          </a:xfrm>
          <a:prstGeom prst="roundRect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feld 20">
            <a:extLst>
              <a:ext uri="{FF2B5EF4-FFF2-40B4-BE49-F238E27FC236}">
                <a16:creationId xmlns:a16="http://schemas.microsoft.com/office/drawing/2014/main" id="{4E6CBE6A-082F-4F3F-297B-717C5CAEDE57}"/>
              </a:ext>
            </a:extLst>
          </p:cNvPr>
          <p:cNvSpPr txBox="1"/>
          <p:nvPr/>
        </p:nvSpPr>
        <p:spPr>
          <a:xfrm rot="16200000">
            <a:off x="4151783" y="3383630"/>
            <a:ext cx="1027044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Quantizer</a:t>
            </a:r>
          </a:p>
        </p:txBody>
      </p:sp>
      <p:sp>
        <p:nvSpPr>
          <p:cNvPr id="17" name="Rechteck: abgerundete Ecken 21">
            <a:extLst>
              <a:ext uri="{FF2B5EF4-FFF2-40B4-BE49-F238E27FC236}">
                <a16:creationId xmlns:a16="http://schemas.microsoft.com/office/drawing/2014/main" id="{71EFA2EE-7FB0-DAE9-007B-1229E0477B50}"/>
              </a:ext>
            </a:extLst>
          </p:cNvPr>
          <p:cNvSpPr/>
          <p:nvPr/>
        </p:nvSpPr>
        <p:spPr>
          <a:xfrm>
            <a:off x="2101363" y="1114040"/>
            <a:ext cx="3154452" cy="295618"/>
          </a:xfrm>
          <a:prstGeom prst="roundRect">
            <a:avLst/>
          </a:prstGeom>
          <a:solidFill>
            <a:srgbClr val="F2CFEE"/>
          </a:solidFill>
          <a:ln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397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</a:p>
        </p:txBody>
      </p:sp>
      <p:sp>
        <p:nvSpPr>
          <p:cNvPr id="18" name="Rechteck 22">
            <a:extLst>
              <a:ext uri="{FF2B5EF4-FFF2-40B4-BE49-F238E27FC236}">
                <a16:creationId xmlns:a16="http://schemas.microsoft.com/office/drawing/2014/main" id="{5987504D-C78B-EE8E-D5A2-389E7E15F5AF}"/>
              </a:ext>
            </a:extLst>
          </p:cNvPr>
          <p:cNvSpPr/>
          <p:nvPr/>
        </p:nvSpPr>
        <p:spPr>
          <a:xfrm>
            <a:off x="2101362" y="1937037"/>
            <a:ext cx="3149577" cy="223115"/>
          </a:xfrm>
          <a:prstGeom prst="rect">
            <a:avLst/>
          </a:prstGeom>
          <a:solidFill>
            <a:srgbClr val="DCEAF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23">
                <a:extLst>
                  <a:ext uri="{FF2B5EF4-FFF2-40B4-BE49-F238E27FC236}">
                    <a16:creationId xmlns:a16="http://schemas.microsoft.com/office/drawing/2014/main" id="{4164E5D2-E933-46A4-F736-8513CBA218A4}"/>
                  </a:ext>
                </a:extLst>
              </p:cNvPr>
              <p:cNvSpPr/>
              <p:nvPr/>
            </p:nvSpPr>
            <p:spPr>
              <a:xfrm>
                <a:off x="2213108" y="1536072"/>
                <a:ext cx="311339" cy="29561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hteck: abgerundete Ecken 23">
                <a:extLst>
                  <a:ext uri="{FF2B5EF4-FFF2-40B4-BE49-F238E27FC236}">
                    <a16:creationId xmlns:a16="http://schemas.microsoft.com/office/drawing/2014/main" id="{4164E5D2-E933-46A4-F736-8513CBA21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08" y="1536072"/>
                <a:ext cx="311339" cy="29561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24">
                <a:extLst>
                  <a:ext uri="{FF2B5EF4-FFF2-40B4-BE49-F238E27FC236}">
                    <a16:creationId xmlns:a16="http://schemas.microsoft.com/office/drawing/2014/main" id="{B98BDDF2-34FF-5B9E-6608-EF3AC32F6DFF}"/>
                  </a:ext>
                </a:extLst>
              </p:cNvPr>
              <p:cNvSpPr/>
              <p:nvPr/>
            </p:nvSpPr>
            <p:spPr>
              <a:xfrm>
                <a:off x="2872814" y="1518479"/>
                <a:ext cx="311339" cy="29561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hteck: abgerundete Ecken 24">
                <a:extLst>
                  <a:ext uri="{FF2B5EF4-FFF2-40B4-BE49-F238E27FC236}">
                    <a16:creationId xmlns:a16="http://schemas.microsoft.com/office/drawing/2014/main" id="{B98BDDF2-34FF-5B9E-6608-EF3AC32F6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14" y="1518479"/>
                <a:ext cx="311339" cy="29561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: abgerundete Ecken 25">
                <a:extLst>
                  <a:ext uri="{FF2B5EF4-FFF2-40B4-BE49-F238E27FC236}">
                    <a16:creationId xmlns:a16="http://schemas.microsoft.com/office/drawing/2014/main" id="{72B5FBE8-FE16-8F83-F754-9BF51836C903}"/>
                  </a:ext>
                </a:extLst>
              </p:cNvPr>
              <p:cNvSpPr/>
              <p:nvPr/>
            </p:nvSpPr>
            <p:spPr>
              <a:xfrm>
                <a:off x="3667901" y="1520334"/>
                <a:ext cx="311339" cy="29561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hteck: abgerundete Ecken 25">
                <a:extLst>
                  <a:ext uri="{FF2B5EF4-FFF2-40B4-BE49-F238E27FC236}">
                    <a16:creationId xmlns:a16="http://schemas.microsoft.com/office/drawing/2014/main" id="{72B5FBE8-FE16-8F83-F754-9BF51836C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901" y="1520334"/>
                <a:ext cx="311339" cy="29561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: abgerundete Ecken 26">
                <a:extLst>
                  <a:ext uri="{FF2B5EF4-FFF2-40B4-BE49-F238E27FC236}">
                    <a16:creationId xmlns:a16="http://schemas.microsoft.com/office/drawing/2014/main" id="{5D42339D-9AFE-08A6-F697-662E0000499C}"/>
                  </a:ext>
                </a:extLst>
              </p:cNvPr>
              <p:cNvSpPr/>
              <p:nvPr/>
            </p:nvSpPr>
            <p:spPr>
              <a:xfrm>
                <a:off x="4708403" y="1523664"/>
                <a:ext cx="311339" cy="29561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hteck: abgerundete Ecken 26">
                <a:extLst>
                  <a:ext uri="{FF2B5EF4-FFF2-40B4-BE49-F238E27FC236}">
                    <a16:creationId xmlns:a16="http://schemas.microsoft.com/office/drawing/2014/main" id="{5D42339D-9AFE-08A6-F697-662E00004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03" y="1523664"/>
                <a:ext cx="311339" cy="29561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7">
                <a:extLst>
                  <a:ext uri="{FF2B5EF4-FFF2-40B4-BE49-F238E27FC236}">
                    <a16:creationId xmlns:a16="http://schemas.microsoft.com/office/drawing/2014/main" id="{BD4B06F5-4E7E-A945-232E-E630696EF84B}"/>
                  </a:ext>
                </a:extLst>
              </p:cNvPr>
              <p:cNvSpPr txBox="1"/>
              <p:nvPr/>
            </p:nvSpPr>
            <p:spPr>
              <a:xfrm>
                <a:off x="4134911" y="1554031"/>
                <a:ext cx="391740" cy="2797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feld 27">
                <a:extLst>
                  <a:ext uri="{FF2B5EF4-FFF2-40B4-BE49-F238E27FC236}">
                    <a16:creationId xmlns:a16="http://schemas.microsoft.com/office/drawing/2014/main" id="{BD4B06F5-4E7E-A945-232E-E630696E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911" y="1554031"/>
                <a:ext cx="391740" cy="2797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hteck: abgerundete Ecken 28">
            <a:extLst>
              <a:ext uri="{FF2B5EF4-FFF2-40B4-BE49-F238E27FC236}">
                <a16:creationId xmlns:a16="http://schemas.microsoft.com/office/drawing/2014/main" id="{83393801-43BF-FE75-478B-01F8FC0DC5FF}"/>
              </a:ext>
            </a:extLst>
          </p:cNvPr>
          <p:cNvSpPr/>
          <p:nvPr/>
        </p:nvSpPr>
        <p:spPr>
          <a:xfrm>
            <a:off x="6272374" y="1889551"/>
            <a:ext cx="3629858" cy="3222030"/>
          </a:xfrm>
          <a:prstGeom prst="roundRect">
            <a:avLst/>
          </a:prstGeom>
          <a:solidFill>
            <a:srgbClr val="FBE3D6"/>
          </a:solidFill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31">
                <a:extLst>
                  <a:ext uri="{FF2B5EF4-FFF2-40B4-BE49-F238E27FC236}">
                    <a16:creationId xmlns:a16="http://schemas.microsoft.com/office/drawing/2014/main" id="{33EF0173-C146-38EE-8E79-B40980D54318}"/>
                  </a:ext>
                </a:extLst>
              </p:cNvPr>
              <p:cNvSpPr/>
              <p:nvPr/>
            </p:nvSpPr>
            <p:spPr>
              <a:xfrm>
                <a:off x="6444000" y="5209086"/>
                <a:ext cx="3240000" cy="297487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hteck: abgerundete Ecken 31">
                <a:extLst>
                  <a:ext uri="{FF2B5EF4-FFF2-40B4-BE49-F238E27FC236}">
                    <a16:creationId xmlns:a16="http://schemas.microsoft.com/office/drawing/2014/main" id="{33EF0173-C146-38EE-8E79-B40980D5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00" y="5209086"/>
                <a:ext cx="3240000" cy="29748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hteck: abgerundete Ecken 33">
            <a:extLst>
              <a:ext uri="{FF2B5EF4-FFF2-40B4-BE49-F238E27FC236}">
                <a16:creationId xmlns:a16="http://schemas.microsoft.com/office/drawing/2014/main" id="{52D380B1-431F-9090-15A9-CDEC34D3A57D}"/>
              </a:ext>
            </a:extLst>
          </p:cNvPr>
          <p:cNvSpPr/>
          <p:nvPr/>
        </p:nvSpPr>
        <p:spPr>
          <a:xfrm>
            <a:off x="6444000" y="4578955"/>
            <a:ext cx="3240000" cy="295618"/>
          </a:xfrm>
          <a:prstGeom prst="roundRect">
            <a:avLst/>
          </a:prstGeom>
          <a:solidFill>
            <a:srgbClr val="F2CFEE"/>
          </a:solidFill>
          <a:ln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397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Encoder</a:t>
            </a:r>
          </a:p>
        </p:txBody>
      </p:sp>
      <p:sp>
        <p:nvSpPr>
          <p:cNvPr id="27" name="Rechteck: abgerundete Ecken 34">
            <a:extLst>
              <a:ext uri="{FF2B5EF4-FFF2-40B4-BE49-F238E27FC236}">
                <a16:creationId xmlns:a16="http://schemas.microsoft.com/office/drawing/2014/main" id="{09685E34-38BA-CC86-88D8-736EDE97D719}"/>
              </a:ext>
            </a:extLst>
          </p:cNvPr>
          <p:cNvSpPr/>
          <p:nvPr/>
        </p:nvSpPr>
        <p:spPr>
          <a:xfrm>
            <a:off x="6444000" y="4068300"/>
            <a:ext cx="3240000" cy="295618"/>
          </a:xfrm>
          <a:prstGeom prst="roundRect">
            <a:avLst/>
          </a:prstGeom>
          <a:solidFill>
            <a:srgbClr val="0F9E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 Positional Encoding</a:t>
            </a:r>
          </a:p>
        </p:txBody>
      </p:sp>
      <p:sp>
        <p:nvSpPr>
          <p:cNvPr id="28" name="Rechteck: abgerundete Ecken 35">
            <a:extLst>
              <a:ext uri="{FF2B5EF4-FFF2-40B4-BE49-F238E27FC236}">
                <a16:creationId xmlns:a16="http://schemas.microsoft.com/office/drawing/2014/main" id="{9D037B88-20AD-E1EE-BDE2-6AEFDABCF607}"/>
              </a:ext>
            </a:extLst>
          </p:cNvPr>
          <p:cNvSpPr/>
          <p:nvPr/>
        </p:nvSpPr>
        <p:spPr>
          <a:xfrm>
            <a:off x="6444000" y="3555842"/>
            <a:ext cx="3240000" cy="295618"/>
          </a:xfrm>
          <a:prstGeom prst="roundRect">
            <a:avLst/>
          </a:prstGeom>
          <a:solidFill>
            <a:srgbClr val="F2AA8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Biased Causal MH Self-Attention</a:t>
            </a:r>
          </a:p>
        </p:txBody>
      </p:sp>
      <p:sp>
        <p:nvSpPr>
          <p:cNvPr id="29" name="Rechteck: abgerundete Ecken 36">
            <a:extLst>
              <a:ext uri="{FF2B5EF4-FFF2-40B4-BE49-F238E27FC236}">
                <a16:creationId xmlns:a16="http://schemas.microsoft.com/office/drawing/2014/main" id="{9541365F-CE6C-1198-A550-BC4B18B75BB1}"/>
              </a:ext>
            </a:extLst>
          </p:cNvPr>
          <p:cNvSpPr/>
          <p:nvPr/>
        </p:nvSpPr>
        <p:spPr>
          <a:xfrm>
            <a:off x="6444000" y="3039386"/>
            <a:ext cx="3240000" cy="295618"/>
          </a:xfrm>
          <a:prstGeom prst="roundRect">
            <a:avLst/>
          </a:prstGeom>
          <a:solidFill>
            <a:srgbClr val="F2AA8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Biased Cross-Modal MH Attention</a:t>
            </a:r>
          </a:p>
        </p:txBody>
      </p:sp>
      <p:sp>
        <p:nvSpPr>
          <p:cNvPr id="30" name="Rechteck: abgerundete Ecken 37">
            <a:extLst>
              <a:ext uri="{FF2B5EF4-FFF2-40B4-BE49-F238E27FC236}">
                <a16:creationId xmlns:a16="http://schemas.microsoft.com/office/drawing/2014/main" id="{1251C653-7E7C-56C4-87DF-DC1220E311C8}"/>
              </a:ext>
            </a:extLst>
          </p:cNvPr>
          <p:cNvSpPr/>
          <p:nvPr/>
        </p:nvSpPr>
        <p:spPr>
          <a:xfrm>
            <a:off x="6444000" y="2527955"/>
            <a:ext cx="3240000" cy="295618"/>
          </a:xfrm>
          <a:prstGeom prst="roundRect">
            <a:avLst/>
          </a:prstGeom>
          <a:solidFill>
            <a:srgbClr val="F2CFEE"/>
          </a:solidFill>
          <a:ln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397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sp>
        <p:nvSpPr>
          <p:cNvPr id="31" name="Rechteck: abgerundete Ecken 38">
            <a:extLst>
              <a:ext uri="{FF2B5EF4-FFF2-40B4-BE49-F238E27FC236}">
                <a16:creationId xmlns:a16="http://schemas.microsoft.com/office/drawing/2014/main" id="{4EC11C62-7033-893E-2B3F-660B248C089D}"/>
              </a:ext>
            </a:extLst>
          </p:cNvPr>
          <p:cNvSpPr/>
          <p:nvPr/>
        </p:nvSpPr>
        <p:spPr>
          <a:xfrm>
            <a:off x="6444000" y="2018528"/>
            <a:ext cx="3240000" cy="295618"/>
          </a:xfrm>
          <a:prstGeom prst="roundRect">
            <a:avLst/>
          </a:prstGeom>
          <a:solidFill>
            <a:srgbClr val="F2CFEE"/>
          </a:solidFill>
          <a:ln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397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: abgerundete Ecken 39">
                <a:extLst>
                  <a:ext uri="{FF2B5EF4-FFF2-40B4-BE49-F238E27FC236}">
                    <a16:creationId xmlns:a16="http://schemas.microsoft.com/office/drawing/2014/main" id="{10CCA5B8-4D19-3C3B-2BFE-0F712AD9B953}"/>
                  </a:ext>
                </a:extLst>
              </p:cNvPr>
              <p:cNvSpPr/>
              <p:nvPr/>
            </p:nvSpPr>
            <p:spPr>
              <a:xfrm>
                <a:off x="9991468" y="3039386"/>
                <a:ext cx="1872000" cy="295618"/>
              </a:xfrm>
              <a:prstGeom prst="roundRect">
                <a:avLst/>
              </a:prstGeom>
              <a:solidFill>
                <a:srgbClr val="FBE3D6"/>
              </a:solidFill>
              <a:ln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Alignment Bias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DE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chteck: abgerundete Ecken 39">
                <a:extLst>
                  <a:ext uri="{FF2B5EF4-FFF2-40B4-BE49-F238E27FC236}">
                    <a16:creationId xmlns:a16="http://schemas.microsoft.com/office/drawing/2014/main" id="{10CCA5B8-4D19-3C3B-2BFE-0F712AD9B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468" y="3039386"/>
                <a:ext cx="1872000" cy="29561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: abgerundete Ecken 40">
                <a:extLst>
                  <a:ext uri="{FF2B5EF4-FFF2-40B4-BE49-F238E27FC236}">
                    <a16:creationId xmlns:a16="http://schemas.microsoft.com/office/drawing/2014/main" id="{DC72A34A-1F23-D7E2-3C54-63210998DF50}"/>
                  </a:ext>
                </a:extLst>
              </p:cNvPr>
              <p:cNvSpPr/>
              <p:nvPr/>
            </p:nvSpPr>
            <p:spPr>
              <a:xfrm>
                <a:off x="9991468" y="3555842"/>
                <a:ext cx="1872000" cy="295618"/>
              </a:xfrm>
              <a:prstGeom prst="roundRect">
                <a:avLst/>
              </a:prstGeom>
              <a:solidFill>
                <a:srgbClr val="FBE3D6"/>
              </a:solidFill>
              <a:ln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Bias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sup>
                    </m:sSup>
                  </m:oMath>
                </a14:m>
                <a:endPara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Rechteck: abgerundete Ecken 40">
                <a:extLst>
                  <a:ext uri="{FF2B5EF4-FFF2-40B4-BE49-F238E27FC236}">
                    <a16:creationId xmlns:a16="http://schemas.microsoft.com/office/drawing/2014/main" id="{DC72A34A-1F23-D7E2-3C54-63210998D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468" y="3555842"/>
                <a:ext cx="1872000" cy="29561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hteck: abgerundete Ecken 45">
            <a:extLst>
              <a:ext uri="{FF2B5EF4-FFF2-40B4-BE49-F238E27FC236}">
                <a16:creationId xmlns:a16="http://schemas.microsoft.com/office/drawing/2014/main" id="{601529D2-E46A-574B-0C79-8524939FCB83}"/>
              </a:ext>
            </a:extLst>
          </p:cNvPr>
          <p:cNvSpPr/>
          <p:nvPr/>
        </p:nvSpPr>
        <p:spPr>
          <a:xfrm>
            <a:off x="2620049" y="5132632"/>
            <a:ext cx="1801515" cy="2974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</a:p>
        </p:txBody>
      </p:sp>
      <p:cxnSp>
        <p:nvCxnSpPr>
          <p:cNvPr id="35" name="Gerade Verbindung mit Pfeil 50">
            <a:extLst>
              <a:ext uri="{FF2B5EF4-FFF2-40B4-BE49-F238E27FC236}">
                <a16:creationId xmlns:a16="http://schemas.microsoft.com/office/drawing/2014/main" id="{C78F5807-EE59-5D5E-F363-60F8E2062BD9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520807" y="5430119"/>
            <a:ext cx="0" cy="16850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54">
            <a:extLst>
              <a:ext uri="{FF2B5EF4-FFF2-40B4-BE49-F238E27FC236}">
                <a16:creationId xmlns:a16="http://schemas.microsoft.com/office/drawing/2014/main" id="{D7491FB6-E904-715E-7655-C74362394EEB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3520806" y="4906921"/>
            <a:ext cx="0" cy="22571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65">
            <a:extLst>
              <a:ext uri="{FF2B5EF4-FFF2-40B4-BE49-F238E27FC236}">
                <a16:creationId xmlns:a16="http://schemas.microsoft.com/office/drawing/2014/main" id="{20CBD583-8F93-97AA-4B12-A79EF27DAE16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2480364" y="3588583"/>
            <a:ext cx="334316" cy="506957"/>
          </a:xfrm>
          <a:prstGeom prst="bentConnector3">
            <a:avLst>
              <a:gd name="adj1" fmla="val 68410"/>
            </a:avLst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69">
            <a:extLst>
              <a:ext uri="{FF2B5EF4-FFF2-40B4-BE49-F238E27FC236}">
                <a16:creationId xmlns:a16="http://schemas.microsoft.com/office/drawing/2014/main" id="{17669C22-04DC-FE04-E8B8-0E40DF79DC55}"/>
              </a:ext>
            </a:extLst>
          </p:cNvPr>
          <p:cNvCxnSpPr>
            <a:cxnSpLocks/>
            <a:stCxn id="97" idx="3"/>
            <a:endCxn id="14" idx="1"/>
          </p:cNvCxnSpPr>
          <p:nvPr/>
        </p:nvCxnSpPr>
        <p:spPr>
          <a:xfrm flipV="1">
            <a:off x="2480364" y="3182568"/>
            <a:ext cx="334316" cy="406015"/>
          </a:xfrm>
          <a:prstGeom prst="bentConnector3">
            <a:avLst>
              <a:gd name="adj1" fmla="val 68410"/>
            </a:avLst>
          </a:prstGeom>
          <a:ln w="25400"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74">
            <a:extLst>
              <a:ext uri="{FF2B5EF4-FFF2-40B4-BE49-F238E27FC236}">
                <a16:creationId xmlns:a16="http://schemas.microsoft.com/office/drawing/2014/main" id="{9A7F7496-2CBE-26FE-F72F-8F4D7300A3CB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flipH="1" flipV="1">
            <a:off x="3676150" y="2583002"/>
            <a:ext cx="3558" cy="381980"/>
          </a:xfrm>
          <a:prstGeom prst="straightConnector1">
            <a:avLst/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75">
            <a:extLst>
              <a:ext uri="{FF2B5EF4-FFF2-40B4-BE49-F238E27FC236}">
                <a16:creationId xmlns:a16="http://schemas.microsoft.com/office/drawing/2014/main" id="{01C58B1C-4BF5-0D15-CDC4-4BFCDA0D167D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4927982" y="2603636"/>
            <a:ext cx="0" cy="258667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81">
            <a:extLst>
              <a:ext uri="{FF2B5EF4-FFF2-40B4-BE49-F238E27FC236}">
                <a16:creationId xmlns:a16="http://schemas.microsoft.com/office/drawing/2014/main" id="{4C0AADF2-0C74-B0E8-C91D-C1401F7DE547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 flipV="1">
            <a:off x="3676150" y="2160152"/>
            <a:ext cx="1" cy="127232"/>
          </a:xfrm>
          <a:prstGeom prst="straightConnector1">
            <a:avLst/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84">
            <a:extLst>
              <a:ext uri="{FF2B5EF4-FFF2-40B4-BE49-F238E27FC236}">
                <a16:creationId xmlns:a16="http://schemas.microsoft.com/office/drawing/2014/main" id="{41EB681C-130F-B193-1561-34ED945E73B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2368777" y="1831690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: abgerundete Ecken 100">
                <a:extLst>
                  <a:ext uri="{FF2B5EF4-FFF2-40B4-BE49-F238E27FC236}">
                    <a16:creationId xmlns:a16="http://schemas.microsoft.com/office/drawing/2014/main" id="{6ED38924-5FAC-64AB-AE69-F65914673686}"/>
                  </a:ext>
                </a:extLst>
              </p:cNvPr>
              <p:cNvSpPr/>
              <p:nvPr/>
            </p:nvSpPr>
            <p:spPr>
              <a:xfrm>
                <a:off x="5649562" y="2101455"/>
                <a:ext cx="391634" cy="371858"/>
              </a:xfrm>
              <a:prstGeom prst="roundRect">
                <a:avLst/>
              </a:prstGeom>
              <a:solidFill>
                <a:srgbClr val="96DCF8"/>
              </a:solid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223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Rechteck: abgerundete Ecken 100">
                <a:extLst>
                  <a:ext uri="{FF2B5EF4-FFF2-40B4-BE49-F238E27FC236}">
                    <a16:creationId xmlns:a16="http://schemas.microsoft.com/office/drawing/2014/main" id="{6ED38924-5FAC-64AB-AE69-F65914673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62" y="2101455"/>
                <a:ext cx="391634" cy="37185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headEnd type="none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102">
            <a:extLst>
              <a:ext uri="{FF2B5EF4-FFF2-40B4-BE49-F238E27FC236}">
                <a16:creationId xmlns:a16="http://schemas.microsoft.com/office/drawing/2014/main" id="{87ED8383-857A-CF70-9968-A6C07C8F329B}"/>
              </a:ext>
            </a:extLst>
          </p:cNvPr>
          <p:cNvCxnSpPr>
            <a:cxnSpLocks/>
            <a:stCxn id="17" idx="3"/>
            <a:endCxn id="51" idx="0"/>
          </p:cNvCxnSpPr>
          <p:nvPr/>
        </p:nvCxnSpPr>
        <p:spPr>
          <a:xfrm>
            <a:off x="5255815" y="1261849"/>
            <a:ext cx="589564" cy="839606"/>
          </a:xfrm>
          <a:prstGeom prst="bentConnector2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102">
            <a:extLst>
              <a:ext uri="{FF2B5EF4-FFF2-40B4-BE49-F238E27FC236}">
                <a16:creationId xmlns:a16="http://schemas.microsoft.com/office/drawing/2014/main" id="{92A47A43-F5B7-3551-B444-D1D28BA42DB0}"/>
              </a:ext>
            </a:extLst>
          </p:cNvPr>
          <p:cNvCxnSpPr>
            <a:cxnSpLocks/>
            <a:stCxn id="51" idx="2"/>
            <a:endCxn id="29" idx="1"/>
          </p:cNvCxnSpPr>
          <p:nvPr/>
        </p:nvCxnSpPr>
        <p:spPr>
          <a:xfrm rot="16200000" flipH="1">
            <a:off x="5787748" y="2530943"/>
            <a:ext cx="713882" cy="598621"/>
          </a:xfrm>
          <a:prstGeom prst="bentConnector2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179">
            <a:extLst>
              <a:ext uri="{FF2B5EF4-FFF2-40B4-BE49-F238E27FC236}">
                <a16:creationId xmlns:a16="http://schemas.microsoft.com/office/drawing/2014/main" id="{E099FD87-2717-7AD2-7A12-03CDB50664C7}"/>
              </a:ext>
            </a:extLst>
          </p:cNvPr>
          <p:cNvCxnSpPr>
            <a:cxnSpLocks/>
            <a:stCxn id="32" idx="1"/>
            <a:endCxn id="29" idx="3"/>
          </p:cNvCxnSpPr>
          <p:nvPr/>
        </p:nvCxnSpPr>
        <p:spPr>
          <a:xfrm flipH="1">
            <a:off x="9684000" y="3187195"/>
            <a:ext cx="307468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181">
            <a:extLst>
              <a:ext uri="{FF2B5EF4-FFF2-40B4-BE49-F238E27FC236}">
                <a16:creationId xmlns:a16="http://schemas.microsoft.com/office/drawing/2014/main" id="{6EF12BA9-CED8-F398-C43B-D8B32FB453D4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9684000" y="3703651"/>
            <a:ext cx="307468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182">
                <a:extLst>
                  <a:ext uri="{FF2B5EF4-FFF2-40B4-BE49-F238E27FC236}">
                    <a16:creationId xmlns:a16="http://schemas.microsoft.com/office/drawing/2014/main" id="{457BF157-8EBD-5655-D5D9-5F215F1A16E8}"/>
                  </a:ext>
                </a:extLst>
              </p:cNvPr>
              <p:cNvSpPr txBox="1"/>
              <p:nvPr/>
            </p:nvSpPr>
            <p:spPr>
              <a:xfrm>
                <a:off x="4727293" y="2576108"/>
                <a:ext cx="143913" cy="2797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76" name="Textfeld 182">
                <a:extLst>
                  <a:ext uri="{FF2B5EF4-FFF2-40B4-BE49-F238E27FC236}">
                    <a16:creationId xmlns:a16="http://schemas.microsoft.com/office/drawing/2014/main" id="{457BF157-8EBD-5655-D5D9-5F215F1A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93" y="2576108"/>
                <a:ext cx="143913" cy="2797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5">
                <a:extLst>
                  <a:ext uri="{FF2B5EF4-FFF2-40B4-BE49-F238E27FC236}">
                    <a16:creationId xmlns:a16="http://schemas.microsoft.com/office/drawing/2014/main" id="{F45B9BA4-B260-66D2-82A5-77B144B1D243}"/>
                  </a:ext>
                </a:extLst>
              </p:cNvPr>
              <p:cNvSpPr/>
              <p:nvPr/>
            </p:nvSpPr>
            <p:spPr>
              <a:xfrm>
                <a:off x="4541527" y="5588554"/>
                <a:ext cx="783267" cy="297487"/>
              </a:xfrm>
              <a:prstGeom prst="rect">
                <a:avLst/>
              </a:prstGeom>
              <a:solidFill>
                <a:srgbClr val="AEAEAE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𝓝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hteck 5">
                <a:extLst>
                  <a:ext uri="{FF2B5EF4-FFF2-40B4-BE49-F238E27FC236}">
                    <a16:creationId xmlns:a16="http://schemas.microsoft.com/office/drawing/2014/main" id="{F45B9BA4-B260-66D2-82A5-77B144B1D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7" y="5588554"/>
                <a:ext cx="783267" cy="2974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-Modell 14">
                <a:extLst>
                  <a:ext uri="{FF2B5EF4-FFF2-40B4-BE49-F238E27FC236}">
                    <a16:creationId xmlns:a16="http://schemas.microsoft.com/office/drawing/2014/main" id="{3E9C6429-524A-BF8E-C494-B1078D7934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32785278"/>
                  </p:ext>
                </p:extLst>
              </p:nvPr>
            </p:nvGraphicFramePr>
            <p:xfrm>
              <a:off x="6480000" y="5440339"/>
              <a:ext cx="469960" cy="654471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469960" cy="654471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6906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3291" d="1000000"/>
                    <am3d:preTrans dx="14992" dy="3391894" dz="415232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82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-Modell 14">
                <a:extLst>
                  <a:ext uri="{FF2B5EF4-FFF2-40B4-BE49-F238E27FC236}">
                    <a16:creationId xmlns:a16="http://schemas.microsoft.com/office/drawing/2014/main" id="{3E9C6429-524A-BF8E-C494-B1078D7934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80000" y="5440339"/>
                <a:ext cx="469960" cy="6544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-Modell 29">
                <a:extLst>
                  <a:ext uri="{FF2B5EF4-FFF2-40B4-BE49-F238E27FC236}">
                    <a16:creationId xmlns:a16="http://schemas.microsoft.com/office/drawing/2014/main" id="{EBA01E71-60D7-1C44-5DEE-FE83F24AC3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970183"/>
                  </p:ext>
                </p:extLst>
              </p:nvPr>
            </p:nvGraphicFramePr>
            <p:xfrm>
              <a:off x="7380000" y="5440339"/>
              <a:ext cx="469960" cy="654472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469960" cy="654472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726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8670" d="1000000"/>
                    <am3d:preTrans dx="30509" dy="3318588" dz="416300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827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-Modell 29">
                <a:extLst>
                  <a:ext uri="{FF2B5EF4-FFF2-40B4-BE49-F238E27FC236}">
                    <a16:creationId xmlns:a16="http://schemas.microsoft.com/office/drawing/2014/main" id="{EBA01E71-60D7-1C44-5DEE-FE83F24AC3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80000" y="5440339"/>
                <a:ext cx="469960" cy="6544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-Modell 46">
                <a:extLst>
                  <a:ext uri="{FF2B5EF4-FFF2-40B4-BE49-F238E27FC236}">
                    <a16:creationId xmlns:a16="http://schemas.microsoft.com/office/drawing/2014/main" id="{8E0649AD-3EA9-A0ED-A305-53C5873E56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5096917"/>
                  </p:ext>
                </p:extLst>
              </p:nvPr>
            </p:nvGraphicFramePr>
            <p:xfrm>
              <a:off x="8280000" y="5440339"/>
              <a:ext cx="469960" cy="65447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469960" cy="654471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6798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4607" d="1000000"/>
                    <am3d:preTrans dx="31256" dy="3328094" dz="41790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82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-Modell 46">
                <a:extLst>
                  <a:ext uri="{FF2B5EF4-FFF2-40B4-BE49-F238E27FC236}">
                    <a16:creationId xmlns:a16="http://schemas.microsoft.com/office/drawing/2014/main" id="{8E0649AD-3EA9-A0ED-A305-53C5873E56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80000" y="5440339"/>
                <a:ext cx="469960" cy="6544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-Modell 47">
                <a:extLst>
                  <a:ext uri="{FF2B5EF4-FFF2-40B4-BE49-F238E27FC236}">
                    <a16:creationId xmlns:a16="http://schemas.microsoft.com/office/drawing/2014/main" id="{F56D8B3B-4E05-9265-2882-E11237A91B0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87504064"/>
                  </p:ext>
                </p:extLst>
              </p:nvPr>
            </p:nvGraphicFramePr>
            <p:xfrm>
              <a:off x="9180000" y="5440339"/>
              <a:ext cx="469960" cy="654471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469960" cy="654471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774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1166" d="1000000"/>
                    <am3d:preTrans dx="56173" dy="3304351" dz="4171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82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-Modell 47">
                <a:extLst>
                  <a:ext uri="{FF2B5EF4-FFF2-40B4-BE49-F238E27FC236}">
                    <a16:creationId xmlns:a16="http://schemas.microsoft.com/office/drawing/2014/main" id="{F56D8B3B-4E05-9265-2882-E11237A91B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80000" y="5440339"/>
                <a:ext cx="469960" cy="6544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2" name="3D-Modell 53">
                <a:extLst>
                  <a:ext uri="{FF2B5EF4-FFF2-40B4-BE49-F238E27FC236}">
                    <a16:creationId xmlns:a16="http://schemas.microsoft.com/office/drawing/2014/main" id="{AF1A5246-31AF-7A75-F11C-0D5198F7D8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13486548"/>
                  </p:ext>
                </p:extLst>
              </p:nvPr>
            </p:nvGraphicFramePr>
            <p:xfrm>
              <a:off x="6480000" y="909811"/>
              <a:ext cx="469960" cy="654471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469960" cy="654471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6906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3291" d="1000000"/>
                    <am3d:preTrans dx="14992" dy="3391894" dz="415232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82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2" name="3D-Modell 53">
                <a:extLst>
                  <a:ext uri="{FF2B5EF4-FFF2-40B4-BE49-F238E27FC236}">
                    <a16:creationId xmlns:a16="http://schemas.microsoft.com/office/drawing/2014/main" id="{AF1A5246-31AF-7A75-F11C-0D5198F7D8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80000" y="909811"/>
                <a:ext cx="469960" cy="6544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-Modell 55">
                <a:extLst>
                  <a:ext uri="{FF2B5EF4-FFF2-40B4-BE49-F238E27FC236}">
                    <a16:creationId xmlns:a16="http://schemas.microsoft.com/office/drawing/2014/main" id="{261CD3B9-6493-ECF4-B50D-4E244CDF81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162488"/>
                  </p:ext>
                </p:extLst>
              </p:nvPr>
            </p:nvGraphicFramePr>
            <p:xfrm>
              <a:off x="7380000" y="909811"/>
              <a:ext cx="469960" cy="654472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469960" cy="654472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726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8670" d="1000000"/>
                    <am3d:preTrans dx="30509" dy="3318588" dz="416300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827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-Modell 55">
                <a:extLst>
                  <a:ext uri="{FF2B5EF4-FFF2-40B4-BE49-F238E27FC236}">
                    <a16:creationId xmlns:a16="http://schemas.microsoft.com/office/drawing/2014/main" id="{261CD3B9-6493-ECF4-B50D-4E244CDF81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80000" y="909811"/>
                <a:ext cx="469960" cy="6544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-Modell 56">
                <a:extLst>
                  <a:ext uri="{FF2B5EF4-FFF2-40B4-BE49-F238E27FC236}">
                    <a16:creationId xmlns:a16="http://schemas.microsoft.com/office/drawing/2014/main" id="{2392A531-0CAC-7243-8000-36E790B7AA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87111697"/>
                  </p:ext>
                </p:extLst>
              </p:nvPr>
            </p:nvGraphicFramePr>
            <p:xfrm>
              <a:off x="8280000" y="909811"/>
              <a:ext cx="469960" cy="65447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469960" cy="654471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6798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4607" d="1000000"/>
                    <am3d:preTrans dx="31256" dy="3328094" dz="41790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82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-Modell 56">
                <a:extLst>
                  <a:ext uri="{FF2B5EF4-FFF2-40B4-BE49-F238E27FC236}">
                    <a16:creationId xmlns:a16="http://schemas.microsoft.com/office/drawing/2014/main" id="{2392A531-0CAC-7243-8000-36E790B7AA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80000" y="909811"/>
                <a:ext cx="469960" cy="6544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-Modell 57">
                <a:extLst>
                  <a:ext uri="{FF2B5EF4-FFF2-40B4-BE49-F238E27FC236}">
                    <a16:creationId xmlns:a16="http://schemas.microsoft.com/office/drawing/2014/main" id="{BD56E6BF-E978-22AD-ACA7-EBA49625392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0027407"/>
                  </p:ext>
                </p:extLst>
              </p:nvPr>
            </p:nvGraphicFramePr>
            <p:xfrm>
              <a:off x="9180000" y="909811"/>
              <a:ext cx="469960" cy="654471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469960" cy="654471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774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1166" d="1000000"/>
                    <am3d:preTrans dx="56173" dy="3304351" dz="4171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82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-Modell 57">
                <a:extLst>
                  <a:ext uri="{FF2B5EF4-FFF2-40B4-BE49-F238E27FC236}">
                    <a16:creationId xmlns:a16="http://schemas.microsoft.com/office/drawing/2014/main" id="{BD56E6BF-E978-22AD-ACA7-EBA4962539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80000" y="909811"/>
                <a:ext cx="469960" cy="6544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90" name="Textfeld 32">
            <a:extLst>
              <a:ext uri="{FF2B5EF4-FFF2-40B4-BE49-F238E27FC236}">
                <a16:creationId xmlns:a16="http://schemas.microsoft.com/office/drawing/2014/main" id="{3BE8E066-ABDE-C4AE-8194-CDB6FDC4B283}"/>
              </a:ext>
            </a:extLst>
          </p:cNvPr>
          <p:cNvSpPr txBox="1"/>
          <p:nvPr/>
        </p:nvSpPr>
        <p:spPr>
          <a:xfrm>
            <a:off x="10319187" y="1731615"/>
            <a:ext cx="878681" cy="279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91" name="Rechteck: abgerundete Ecken 41">
            <a:extLst>
              <a:ext uri="{FF2B5EF4-FFF2-40B4-BE49-F238E27FC236}">
                <a16:creationId xmlns:a16="http://schemas.microsoft.com/office/drawing/2014/main" id="{E9F75CF6-761B-8861-DBF2-D32D422A0A48}"/>
              </a:ext>
            </a:extLst>
          </p:cNvPr>
          <p:cNvSpPr>
            <a:spLocks/>
          </p:cNvSpPr>
          <p:nvPr/>
        </p:nvSpPr>
        <p:spPr>
          <a:xfrm>
            <a:off x="10125645" y="1755491"/>
            <a:ext cx="234980" cy="223115"/>
          </a:xfrm>
          <a:prstGeom prst="roundRect">
            <a:avLst/>
          </a:prstGeom>
          <a:solidFill>
            <a:srgbClr val="C2F1C8"/>
          </a:solidFill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hteck: abgerundete Ecken 42">
            <a:extLst>
              <a:ext uri="{FF2B5EF4-FFF2-40B4-BE49-F238E27FC236}">
                <a16:creationId xmlns:a16="http://schemas.microsoft.com/office/drawing/2014/main" id="{4E4C705B-00EF-C127-4B61-B517DDBD8F8A}"/>
              </a:ext>
            </a:extLst>
          </p:cNvPr>
          <p:cNvSpPr/>
          <p:nvPr/>
        </p:nvSpPr>
        <p:spPr>
          <a:xfrm>
            <a:off x="10125645" y="2069602"/>
            <a:ext cx="234980" cy="223115"/>
          </a:xfrm>
          <a:prstGeom prst="roundRect">
            <a:avLst/>
          </a:prstGeom>
          <a:solidFill>
            <a:srgbClr val="FBE3D6"/>
          </a:solidFill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feld 44">
            <a:extLst>
              <a:ext uri="{FF2B5EF4-FFF2-40B4-BE49-F238E27FC236}">
                <a16:creationId xmlns:a16="http://schemas.microsoft.com/office/drawing/2014/main" id="{93748312-52C3-E62F-74D5-66C654A88FE8}"/>
              </a:ext>
            </a:extLst>
          </p:cNvPr>
          <p:cNvSpPr txBox="1"/>
          <p:nvPr/>
        </p:nvSpPr>
        <p:spPr>
          <a:xfrm>
            <a:off x="10324160" y="2034768"/>
            <a:ext cx="9936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cxnSp>
        <p:nvCxnSpPr>
          <p:cNvPr id="94" name="Gerade Verbindung mit Pfeil 1">
            <a:extLst>
              <a:ext uri="{FF2B5EF4-FFF2-40B4-BE49-F238E27FC236}">
                <a16:creationId xmlns:a16="http://schemas.microsoft.com/office/drawing/2014/main" id="{6CF065EA-9533-2070-0E99-B52C52FE4C22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3679708" y="3820033"/>
            <a:ext cx="0" cy="126763"/>
          </a:xfrm>
          <a:prstGeom prst="straightConnector1">
            <a:avLst/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erade Verbindung mit Pfeil 43">
            <a:extLst>
              <a:ext uri="{FF2B5EF4-FFF2-40B4-BE49-F238E27FC236}">
                <a16:creationId xmlns:a16="http://schemas.microsoft.com/office/drawing/2014/main" id="{9650BC4A-C32A-619D-737D-B449E3A59E36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3679708" y="3400154"/>
            <a:ext cx="0" cy="122392"/>
          </a:xfrm>
          <a:prstGeom prst="straightConnector1">
            <a:avLst/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6" name="Gruppieren 80">
            <a:extLst>
              <a:ext uri="{FF2B5EF4-FFF2-40B4-BE49-F238E27FC236}">
                <a16:creationId xmlns:a16="http://schemas.microsoft.com/office/drawing/2014/main" id="{53E1CAD0-39A0-0DA9-1BDD-AA570613AD14}"/>
              </a:ext>
            </a:extLst>
          </p:cNvPr>
          <p:cNvGrpSpPr/>
          <p:nvPr/>
        </p:nvGrpSpPr>
        <p:grpSpPr>
          <a:xfrm>
            <a:off x="1281562" y="2760672"/>
            <a:ext cx="1262852" cy="1655822"/>
            <a:chOff x="-177921" y="0"/>
            <a:chExt cx="1704366" cy="1440000"/>
          </a:xfrm>
        </p:grpSpPr>
        <p:sp>
          <p:nvSpPr>
            <p:cNvPr id="97" name="Rechteck: abgerundete Ecken 82">
              <a:extLst>
                <a:ext uri="{FF2B5EF4-FFF2-40B4-BE49-F238E27FC236}">
                  <a16:creationId xmlns:a16="http://schemas.microsoft.com/office/drawing/2014/main" id="{5450A067-BFC7-CEB1-FABA-D0EB32627BC1}"/>
                </a:ext>
              </a:extLst>
            </p:cNvPr>
            <p:cNvSpPr/>
            <p:nvPr/>
          </p:nvSpPr>
          <p:spPr>
            <a:xfrm>
              <a:off x="-68437" y="0"/>
              <a:ext cx="1508439" cy="1440000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hteck 83">
              <a:extLst>
                <a:ext uri="{FF2B5EF4-FFF2-40B4-BE49-F238E27FC236}">
                  <a16:creationId xmlns:a16="http://schemas.microsoft.com/office/drawing/2014/main" id="{E53B7165-EBD9-71A1-BD8C-A4C9816E8F59}"/>
                </a:ext>
              </a:extLst>
            </p:cNvPr>
            <p:cNvSpPr/>
            <p:nvPr/>
          </p:nvSpPr>
          <p:spPr>
            <a:xfrm>
              <a:off x="174793" y="250950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hteck 85">
              <a:extLst>
                <a:ext uri="{FF2B5EF4-FFF2-40B4-BE49-F238E27FC236}">
                  <a16:creationId xmlns:a16="http://schemas.microsoft.com/office/drawing/2014/main" id="{0DAEB3CA-CF01-9E68-365E-FF2E8F00517C}"/>
                </a:ext>
              </a:extLst>
            </p:cNvPr>
            <p:cNvSpPr/>
            <p:nvPr/>
          </p:nvSpPr>
          <p:spPr>
            <a:xfrm>
              <a:off x="174793" y="338544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hteck 86">
              <a:extLst>
                <a:ext uri="{FF2B5EF4-FFF2-40B4-BE49-F238E27FC236}">
                  <a16:creationId xmlns:a16="http://schemas.microsoft.com/office/drawing/2014/main" id="{FCD174E6-D88D-6397-583B-C51010838A4A}"/>
                </a:ext>
              </a:extLst>
            </p:cNvPr>
            <p:cNvSpPr/>
            <p:nvPr/>
          </p:nvSpPr>
          <p:spPr>
            <a:xfrm>
              <a:off x="174793" y="428544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hteck 88">
              <a:extLst>
                <a:ext uri="{FF2B5EF4-FFF2-40B4-BE49-F238E27FC236}">
                  <a16:creationId xmlns:a16="http://schemas.microsoft.com/office/drawing/2014/main" id="{AD0B242C-CA7A-CA7C-83F0-A6B9FEDF7DBA}"/>
                </a:ext>
              </a:extLst>
            </p:cNvPr>
            <p:cNvSpPr/>
            <p:nvPr/>
          </p:nvSpPr>
          <p:spPr>
            <a:xfrm>
              <a:off x="174793" y="506410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hteck 89">
              <a:extLst>
                <a:ext uri="{FF2B5EF4-FFF2-40B4-BE49-F238E27FC236}">
                  <a16:creationId xmlns:a16="http://schemas.microsoft.com/office/drawing/2014/main" id="{614EF2CE-845A-E882-973A-85C7041A5D7E}"/>
                </a:ext>
              </a:extLst>
            </p:cNvPr>
            <p:cNvSpPr/>
            <p:nvPr/>
          </p:nvSpPr>
          <p:spPr>
            <a:xfrm>
              <a:off x="174793" y="596410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hteck 90">
              <a:extLst>
                <a:ext uri="{FF2B5EF4-FFF2-40B4-BE49-F238E27FC236}">
                  <a16:creationId xmlns:a16="http://schemas.microsoft.com/office/drawing/2014/main" id="{0DA1036F-1DA6-0B6E-BA32-73F704CA45AC}"/>
                </a:ext>
              </a:extLst>
            </p:cNvPr>
            <p:cNvSpPr/>
            <p:nvPr/>
          </p:nvSpPr>
          <p:spPr>
            <a:xfrm>
              <a:off x="174793" y="686410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hteck 94">
              <a:extLst>
                <a:ext uri="{FF2B5EF4-FFF2-40B4-BE49-F238E27FC236}">
                  <a16:creationId xmlns:a16="http://schemas.microsoft.com/office/drawing/2014/main" id="{F39230DC-2140-AD89-4556-C1C3D996486B}"/>
                </a:ext>
              </a:extLst>
            </p:cNvPr>
            <p:cNvSpPr/>
            <p:nvPr/>
          </p:nvSpPr>
          <p:spPr>
            <a:xfrm>
              <a:off x="172421" y="937546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hteck 95">
              <a:extLst>
                <a:ext uri="{FF2B5EF4-FFF2-40B4-BE49-F238E27FC236}">
                  <a16:creationId xmlns:a16="http://schemas.microsoft.com/office/drawing/2014/main" id="{91D4CE45-888E-02CA-CB23-B71347092E6F}"/>
                </a:ext>
              </a:extLst>
            </p:cNvPr>
            <p:cNvSpPr/>
            <p:nvPr/>
          </p:nvSpPr>
          <p:spPr>
            <a:xfrm>
              <a:off x="172421" y="1027546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hteck 97">
              <a:extLst>
                <a:ext uri="{FF2B5EF4-FFF2-40B4-BE49-F238E27FC236}">
                  <a16:creationId xmlns:a16="http://schemas.microsoft.com/office/drawing/2014/main" id="{278D6DAD-AE17-4C0A-92C4-188C2C63885A}"/>
                </a:ext>
              </a:extLst>
            </p:cNvPr>
            <p:cNvSpPr/>
            <p:nvPr/>
          </p:nvSpPr>
          <p:spPr>
            <a:xfrm>
              <a:off x="172421" y="1117546"/>
              <a:ext cx="965370" cy="90000"/>
            </a:xfrm>
            <a:prstGeom prst="rect">
              <a:avLst/>
            </a:prstGeom>
            <a:solidFill>
              <a:srgbClr val="F2CF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1">
                  <a:extLst>
                    <a:ext uri="{FF2B5EF4-FFF2-40B4-BE49-F238E27FC236}">
                      <a16:creationId xmlns:a16="http://schemas.microsoft.com/office/drawing/2014/main" id="{2030ADA6-349A-1BBA-BDF4-EBE6A2575AB5}"/>
                    </a:ext>
                  </a:extLst>
                </p:cNvPr>
                <p:cNvSpPr txBox="1"/>
                <p:nvPr/>
              </p:nvSpPr>
              <p:spPr>
                <a:xfrm>
                  <a:off x="-155090" y="164185"/>
                  <a:ext cx="346424" cy="1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07" name="Textfeld 101">
                  <a:extLst>
                    <a:ext uri="{FF2B5EF4-FFF2-40B4-BE49-F238E27FC236}">
                      <a16:creationId xmlns:a16="http://schemas.microsoft.com/office/drawing/2014/main" id="{2030ADA6-349A-1BBA-BDF4-EBE6A2575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5090" y="164185"/>
                  <a:ext cx="346424" cy="183940"/>
                </a:xfrm>
                <a:prstGeom prst="rect">
                  <a:avLst/>
                </a:prstGeom>
                <a:blipFill>
                  <a:blip r:embed="rId2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104">
                  <a:extLst>
                    <a:ext uri="{FF2B5EF4-FFF2-40B4-BE49-F238E27FC236}">
                      <a16:creationId xmlns:a16="http://schemas.microsoft.com/office/drawing/2014/main" id="{311AECB3-6F5F-8BBE-90EA-BDD3EC53689E}"/>
                    </a:ext>
                  </a:extLst>
                </p:cNvPr>
                <p:cNvSpPr txBox="1"/>
                <p:nvPr/>
              </p:nvSpPr>
              <p:spPr>
                <a:xfrm>
                  <a:off x="-157136" y="256155"/>
                  <a:ext cx="346424" cy="1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08" name="Textfeld 104">
                  <a:extLst>
                    <a:ext uri="{FF2B5EF4-FFF2-40B4-BE49-F238E27FC236}">
                      <a16:creationId xmlns:a16="http://schemas.microsoft.com/office/drawing/2014/main" id="{311AECB3-6F5F-8BBE-90EA-BDD3EC536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7136" y="256155"/>
                  <a:ext cx="346424" cy="183940"/>
                </a:xfrm>
                <a:prstGeom prst="rect">
                  <a:avLst/>
                </a:prstGeom>
                <a:blipFill>
                  <a:blip r:embed="rId24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feld 105">
                  <a:extLst>
                    <a:ext uri="{FF2B5EF4-FFF2-40B4-BE49-F238E27FC236}">
                      <a16:creationId xmlns:a16="http://schemas.microsoft.com/office/drawing/2014/main" id="{0A61BD74-F358-166D-9245-216BBB1B3AEF}"/>
                    </a:ext>
                  </a:extLst>
                </p:cNvPr>
                <p:cNvSpPr txBox="1"/>
                <p:nvPr/>
              </p:nvSpPr>
              <p:spPr>
                <a:xfrm>
                  <a:off x="-159279" y="342342"/>
                  <a:ext cx="346424" cy="1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09" name="Textfeld 105">
                  <a:extLst>
                    <a:ext uri="{FF2B5EF4-FFF2-40B4-BE49-F238E27FC236}">
                      <a16:creationId xmlns:a16="http://schemas.microsoft.com/office/drawing/2014/main" id="{0A61BD74-F358-166D-9245-216BBB1B3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9279" y="342342"/>
                  <a:ext cx="346424" cy="183940"/>
                </a:xfrm>
                <a:prstGeom prst="rect">
                  <a:avLst/>
                </a:prstGeom>
                <a:blipFill>
                  <a:blip r:embed="rId25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feld 106">
                  <a:extLst>
                    <a:ext uri="{FF2B5EF4-FFF2-40B4-BE49-F238E27FC236}">
                      <a16:creationId xmlns:a16="http://schemas.microsoft.com/office/drawing/2014/main" id="{9A46BA99-3413-BAD2-B42F-80B4D3EDDB4C}"/>
                    </a:ext>
                  </a:extLst>
                </p:cNvPr>
                <p:cNvSpPr txBox="1"/>
                <p:nvPr/>
              </p:nvSpPr>
              <p:spPr>
                <a:xfrm>
                  <a:off x="-177921" y="1028820"/>
                  <a:ext cx="346424" cy="1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10" name="Textfeld 106">
                  <a:extLst>
                    <a:ext uri="{FF2B5EF4-FFF2-40B4-BE49-F238E27FC236}">
                      <a16:creationId xmlns:a16="http://schemas.microsoft.com/office/drawing/2014/main" id="{9A46BA99-3413-BAD2-B42F-80B4D3EDD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7921" y="1028820"/>
                  <a:ext cx="346424" cy="183940"/>
                </a:xfrm>
                <a:prstGeom prst="rect">
                  <a:avLst/>
                </a:prstGeom>
                <a:blipFill>
                  <a:blip r:embed="rId26"/>
                  <a:stretch>
                    <a:fillRect r="-7143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feld 107">
                  <a:extLst>
                    <a:ext uri="{FF2B5EF4-FFF2-40B4-BE49-F238E27FC236}">
                      <a16:creationId xmlns:a16="http://schemas.microsoft.com/office/drawing/2014/main" id="{BE6336C8-FF88-F1DC-77BD-0474215F31D7}"/>
                    </a:ext>
                  </a:extLst>
                </p:cNvPr>
                <p:cNvSpPr txBox="1"/>
                <p:nvPr/>
              </p:nvSpPr>
              <p:spPr>
                <a:xfrm rot="16200000">
                  <a:off x="477860" y="676781"/>
                  <a:ext cx="204787" cy="434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11" name="Textfeld 107">
                  <a:extLst>
                    <a:ext uri="{FF2B5EF4-FFF2-40B4-BE49-F238E27FC236}">
                      <a16:creationId xmlns:a16="http://schemas.microsoft.com/office/drawing/2014/main" id="{BE6336C8-FF88-F1DC-77BD-0474215F3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77860" y="676781"/>
                  <a:ext cx="204787" cy="434383"/>
                </a:xfrm>
                <a:prstGeom prst="rect">
                  <a:avLst/>
                </a:prstGeom>
                <a:blipFill>
                  <a:blip r:embed="rId27"/>
                  <a:stretch>
                    <a:fillRect t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Textfeld 108">
              <a:extLst>
                <a:ext uri="{FF2B5EF4-FFF2-40B4-BE49-F238E27FC236}">
                  <a16:creationId xmlns:a16="http://schemas.microsoft.com/office/drawing/2014/main" id="{460E6802-2A39-8641-234E-E8A34B19B2D5}"/>
                </a:ext>
              </a:extLst>
            </p:cNvPr>
            <p:cNvSpPr txBox="1"/>
            <p:nvPr/>
          </p:nvSpPr>
          <p:spPr>
            <a:xfrm rot="16200000">
              <a:off x="767735" y="414459"/>
              <a:ext cx="1018300" cy="49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Codebook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7">
                <a:extLst>
                  <a:ext uri="{FF2B5EF4-FFF2-40B4-BE49-F238E27FC236}">
                    <a16:creationId xmlns:a16="http://schemas.microsoft.com/office/drawing/2014/main" id="{AB656FA9-5B25-14F0-2051-B4C186C6F261}"/>
                  </a:ext>
                </a:extLst>
              </p:cNvPr>
              <p:cNvSpPr txBox="1"/>
              <p:nvPr/>
            </p:nvSpPr>
            <p:spPr>
              <a:xfrm>
                <a:off x="3614410" y="4294249"/>
                <a:ext cx="405059" cy="2797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3" name="Textfeld 7">
                <a:extLst>
                  <a:ext uri="{FF2B5EF4-FFF2-40B4-BE49-F238E27FC236}">
                    <a16:creationId xmlns:a16="http://schemas.microsoft.com/office/drawing/2014/main" id="{AB656FA9-5B25-14F0-2051-B4C186C6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10" y="4294249"/>
                <a:ext cx="405059" cy="2797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8">
                <a:extLst>
                  <a:ext uri="{FF2B5EF4-FFF2-40B4-BE49-F238E27FC236}">
                    <a16:creationId xmlns:a16="http://schemas.microsoft.com/office/drawing/2014/main" id="{FAF8082F-F3A2-BD84-2C18-C90C05FF8F29}"/>
                  </a:ext>
                </a:extLst>
              </p:cNvPr>
              <p:cNvSpPr txBox="1"/>
              <p:nvPr/>
            </p:nvSpPr>
            <p:spPr>
              <a:xfrm>
                <a:off x="3076346" y="2553225"/>
                <a:ext cx="405059" cy="29544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4" name="Textfeld 8">
                <a:extLst>
                  <a:ext uri="{FF2B5EF4-FFF2-40B4-BE49-F238E27FC236}">
                    <a16:creationId xmlns:a16="http://schemas.microsoft.com/office/drawing/2014/main" id="{FAF8082F-F3A2-BD84-2C18-C90C05FF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46" y="2553225"/>
                <a:ext cx="405059" cy="29544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5C75990D-1703-0EA7-3EFA-80FF4558B517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3417682" y="4347409"/>
            <a:ext cx="365151" cy="158901"/>
          </a:xfrm>
          <a:prstGeom prst="bentConnector3">
            <a:avLst>
              <a:gd name="adj1" fmla="val 37961"/>
            </a:avLst>
          </a:prstGeom>
          <a:ln w="254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Gerade Verbindung mit Pfeil 84">
            <a:extLst>
              <a:ext uri="{FF2B5EF4-FFF2-40B4-BE49-F238E27FC236}">
                <a16:creationId xmlns:a16="http://schemas.microsoft.com/office/drawing/2014/main" id="{1A8D23C7-65A8-8F6B-06DD-E6C5E2073C66}"/>
              </a:ext>
            </a:extLst>
          </p:cNvPr>
          <p:cNvCxnSpPr>
            <a:cxnSpLocks/>
          </p:cNvCxnSpPr>
          <p:nvPr/>
        </p:nvCxnSpPr>
        <p:spPr>
          <a:xfrm flipV="1">
            <a:off x="3025707" y="1814733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84">
            <a:extLst>
              <a:ext uri="{FF2B5EF4-FFF2-40B4-BE49-F238E27FC236}">
                <a16:creationId xmlns:a16="http://schemas.microsoft.com/office/drawing/2014/main" id="{DBF90586-D82D-2279-3406-D55EE7C1E9D6}"/>
              </a:ext>
            </a:extLst>
          </p:cNvPr>
          <p:cNvCxnSpPr>
            <a:cxnSpLocks/>
          </p:cNvCxnSpPr>
          <p:nvPr/>
        </p:nvCxnSpPr>
        <p:spPr>
          <a:xfrm flipV="1">
            <a:off x="3823570" y="1818651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84">
            <a:extLst>
              <a:ext uri="{FF2B5EF4-FFF2-40B4-BE49-F238E27FC236}">
                <a16:creationId xmlns:a16="http://schemas.microsoft.com/office/drawing/2014/main" id="{077A3AC5-76AD-BC99-A87A-63CDD7B6CEBB}"/>
              </a:ext>
            </a:extLst>
          </p:cNvPr>
          <p:cNvCxnSpPr>
            <a:cxnSpLocks/>
          </p:cNvCxnSpPr>
          <p:nvPr/>
        </p:nvCxnSpPr>
        <p:spPr>
          <a:xfrm flipV="1">
            <a:off x="4867964" y="1818650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84">
            <a:extLst>
              <a:ext uri="{FF2B5EF4-FFF2-40B4-BE49-F238E27FC236}">
                <a16:creationId xmlns:a16="http://schemas.microsoft.com/office/drawing/2014/main" id="{82E66427-8EA3-4128-C005-D4CF30DED391}"/>
              </a:ext>
            </a:extLst>
          </p:cNvPr>
          <p:cNvCxnSpPr>
            <a:cxnSpLocks/>
          </p:cNvCxnSpPr>
          <p:nvPr/>
        </p:nvCxnSpPr>
        <p:spPr>
          <a:xfrm flipV="1">
            <a:off x="2365365" y="1419776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mit Pfeil 84">
            <a:extLst>
              <a:ext uri="{FF2B5EF4-FFF2-40B4-BE49-F238E27FC236}">
                <a16:creationId xmlns:a16="http://schemas.microsoft.com/office/drawing/2014/main" id="{279CF733-F8D4-ED97-7FDD-93D257B42142}"/>
              </a:ext>
            </a:extLst>
          </p:cNvPr>
          <p:cNvCxnSpPr>
            <a:cxnSpLocks/>
          </p:cNvCxnSpPr>
          <p:nvPr/>
        </p:nvCxnSpPr>
        <p:spPr>
          <a:xfrm flipV="1">
            <a:off x="3027978" y="1410943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mit Pfeil 84">
            <a:extLst>
              <a:ext uri="{FF2B5EF4-FFF2-40B4-BE49-F238E27FC236}">
                <a16:creationId xmlns:a16="http://schemas.microsoft.com/office/drawing/2014/main" id="{84908523-BB0F-83B1-F055-44AF3850D99A}"/>
              </a:ext>
            </a:extLst>
          </p:cNvPr>
          <p:cNvCxnSpPr>
            <a:cxnSpLocks/>
          </p:cNvCxnSpPr>
          <p:nvPr/>
        </p:nvCxnSpPr>
        <p:spPr>
          <a:xfrm flipV="1">
            <a:off x="3819268" y="1412144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84">
            <a:extLst>
              <a:ext uri="{FF2B5EF4-FFF2-40B4-BE49-F238E27FC236}">
                <a16:creationId xmlns:a16="http://schemas.microsoft.com/office/drawing/2014/main" id="{2FD3421A-5017-53C3-5D1C-8335F247E6DD}"/>
              </a:ext>
            </a:extLst>
          </p:cNvPr>
          <p:cNvCxnSpPr>
            <a:cxnSpLocks/>
          </p:cNvCxnSpPr>
          <p:nvPr/>
        </p:nvCxnSpPr>
        <p:spPr>
          <a:xfrm flipV="1">
            <a:off x="4870203" y="1415072"/>
            <a:ext cx="1" cy="1079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75">
            <a:extLst>
              <a:ext uri="{FF2B5EF4-FFF2-40B4-BE49-F238E27FC236}">
                <a16:creationId xmlns:a16="http://schemas.microsoft.com/office/drawing/2014/main" id="{D33A9ACD-9C2C-7C26-9BF0-D3AF5C5A9355}"/>
              </a:ext>
            </a:extLst>
          </p:cNvPr>
          <p:cNvCxnSpPr>
            <a:cxnSpLocks/>
            <a:stCxn id="25" idx="0"/>
            <a:endCxn id="26" idx="2"/>
          </p:cNvCxnSpPr>
          <p:nvPr/>
        </p:nvCxnSpPr>
        <p:spPr>
          <a:xfrm flipV="1">
            <a:off x="8064000" y="4874573"/>
            <a:ext cx="0" cy="3345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mit Pfeil 75">
            <a:extLst>
              <a:ext uri="{FF2B5EF4-FFF2-40B4-BE49-F238E27FC236}">
                <a16:creationId xmlns:a16="http://schemas.microsoft.com/office/drawing/2014/main" id="{CD678319-96AF-468F-E387-128BD017AB3E}"/>
              </a:ext>
            </a:extLst>
          </p:cNvPr>
          <p:cNvCxnSpPr>
            <a:cxnSpLocks/>
          </p:cNvCxnSpPr>
          <p:nvPr/>
        </p:nvCxnSpPr>
        <p:spPr>
          <a:xfrm flipV="1">
            <a:off x="6682605" y="4874573"/>
            <a:ext cx="0" cy="33451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75">
            <a:extLst>
              <a:ext uri="{FF2B5EF4-FFF2-40B4-BE49-F238E27FC236}">
                <a16:creationId xmlns:a16="http://schemas.microsoft.com/office/drawing/2014/main" id="{082F19FF-9334-1618-8E1C-EBCEEF933E59}"/>
              </a:ext>
            </a:extLst>
          </p:cNvPr>
          <p:cNvCxnSpPr>
            <a:cxnSpLocks/>
          </p:cNvCxnSpPr>
          <p:nvPr/>
        </p:nvCxnSpPr>
        <p:spPr>
          <a:xfrm flipV="1">
            <a:off x="7380000" y="4874573"/>
            <a:ext cx="0" cy="33451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75">
            <a:extLst>
              <a:ext uri="{FF2B5EF4-FFF2-40B4-BE49-F238E27FC236}">
                <a16:creationId xmlns:a16="http://schemas.microsoft.com/office/drawing/2014/main" id="{4AD09FF2-6C83-ADC7-CC7B-05C50B2312DF}"/>
              </a:ext>
            </a:extLst>
          </p:cNvPr>
          <p:cNvCxnSpPr>
            <a:cxnSpLocks/>
          </p:cNvCxnSpPr>
          <p:nvPr/>
        </p:nvCxnSpPr>
        <p:spPr>
          <a:xfrm flipV="1">
            <a:off x="9180000" y="4852520"/>
            <a:ext cx="0" cy="33451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75">
            <a:extLst>
              <a:ext uri="{FF2B5EF4-FFF2-40B4-BE49-F238E27FC236}">
                <a16:creationId xmlns:a16="http://schemas.microsoft.com/office/drawing/2014/main" id="{7AB9C490-0495-B34B-3778-448ACF00EA95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8064000" y="4363918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75">
            <a:extLst>
              <a:ext uri="{FF2B5EF4-FFF2-40B4-BE49-F238E27FC236}">
                <a16:creationId xmlns:a16="http://schemas.microsoft.com/office/drawing/2014/main" id="{4FED89B8-9835-A64E-B58A-0F154A1A31E4}"/>
              </a:ext>
            </a:extLst>
          </p:cNvPr>
          <p:cNvCxnSpPr>
            <a:cxnSpLocks/>
          </p:cNvCxnSpPr>
          <p:nvPr/>
        </p:nvCxnSpPr>
        <p:spPr>
          <a:xfrm flipV="1">
            <a:off x="7380000" y="4366273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75">
            <a:extLst>
              <a:ext uri="{FF2B5EF4-FFF2-40B4-BE49-F238E27FC236}">
                <a16:creationId xmlns:a16="http://schemas.microsoft.com/office/drawing/2014/main" id="{AFB0BA60-D8E2-DB32-E765-813409EF3BC5}"/>
              </a:ext>
            </a:extLst>
          </p:cNvPr>
          <p:cNvCxnSpPr>
            <a:cxnSpLocks/>
          </p:cNvCxnSpPr>
          <p:nvPr/>
        </p:nvCxnSpPr>
        <p:spPr>
          <a:xfrm flipV="1">
            <a:off x="6694552" y="4363918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75">
            <a:extLst>
              <a:ext uri="{FF2B5EF4-FFF2-40B4-BE49-F238E27FC236}">
                <a16:creationId xmlns:a16="http://schemas.microsoft.com/office/drawing/2014/main" id="{5692678E-DAD8-39C5-A00C-AE5C6157CFC7}"/>
              </a:ext>
            </a:extLst>
          </p:cNvPr>
          <p:cNvCxnSpPr>
            <a:cxnSpLocks/>
          </p:cNvCxnSpPr>
          <p:nvPr/>
        </p:nvCxnSpPr>
        <p:spPr>
          <a:xfrm flipV="1">
            <a:off x="9180000" y="4363918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75">
            <a:extLst>
              <a:ext uri="{FF2B5EF4-FFF2-40B4-BE49-F238E27FC236}">
                <a16:creationId xmlns:a16="http://schemas.microsoft.com/office/drawing/2014/main" id="{97884639-0A9C-5B2B-C37E-0C9D0D24ED4D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V="1">
            <a:off x="8064000" y="3851460"/>
            <a:ext cx="0" cy="21684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mit Pfeil 75">
            <a:extLst>
              <a:ext uri="{FF2B5EF4-FFF2-40B4-BE49-F238E27FC236}">
                <a16:creationId xmlns:a16="http://schemas.microsoft.com/office/drawing/2014/main" id="{1731DF8F-EDB4-9A94-E363-81BE95F1EBEE}"/>
              </a:ext>
            </a:extLst>
          </p:cNvPr>
          <p:cNvCxnSpPr>
            <a:cxnSpLocks/>
          </p:cNvCxnSpPr>
          <p:nvPr/>
        </p:nvCxnSpPr>
        <p:spPr>
          <a:xfrm flipV="1">
            <a:off x="7380000" y="3851460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mit Pfeil 75">
            <a:extLst>
              <a:ext uri="{FF2B5EF4-FFF2-40B4-BE49-F238E27FC236}">
                <a16:creationId xmlns:a16="http://schemas.microsoft.com/office/drawing/2014/main" id="{5E853F10-B88F-64BC-F5B4-E4E1702ED7E3}"/>
              </a:ext>
            </a:extLst>
          </p:cNvPr>
          <p:cNvCxnSpPr>
            <a:cxnSpLocks/>
          </p:cNvCxnSpPr>
          <p:nvPr/>
        </p:nvCxnSpPr>
        <p:spPr>
          <a:xfrm flipV="1">
            <a:off x="6725852" y="3845803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75">
            <a:extLst>
              <a:ext uri="{FF2B5EF4-FFF2-40B4-BE49-F238E27FC236}">
                <a16:creationId xmlns:a16="http://schemas.microsoft.com/office/drawing/2014/main" id="{1C72BD67-B408-F90B-391D-65EA5664B6F8}"/>
              </a:ext>
            </a:extLst>
          </p:cNvPr>
          <p:cNvCxnSpPr>
            <a:cxnSpLocks/>
          </p:cNvCxnSpPr>
          <p:nvPr/>
        </p:nvCxnSpPr>
        <p:spPr>
          <a:xfrm flipV="1">
            <a:off x="9180000" y="3835909"/>
            <a:ext cx="0" cy="21503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75">
            <a:extLst>
              <a:ext uri="{FF2B5EF4-FFF2-40B4-BE49-F238E27FC236}">
                <a16:creationId xmlns:a16="http://schemas.microsoft.com/office/drawing/2014/main" id="{4D71E824-98ED-2FB1-D100-FA9E219D2696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8064000" y="3335004"/>
            <a:ext cx="0" cy="2208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75">
            <a:extLst>
              <a:ext uri="{FF2B5EF4-FFF2-40B4-BE49-F238E27FC236}">
                <a16:creationId xmlns:a16="http://schemas.microsoft.com/office/drawing/2014/main" id="{56CB7B37-0156-31C6-6AE5-F1D6E373504D}"/>
              </a:ext>
            </a:extLst>
          </p:cNvPr>
          <p:cNvCxnSpPr>
            <a:cxnSpLocks/>
          </p:cNvCxnSpPr>
          <p:nvPr/>
        </p:nvCxnSpPr>
        <p:spPr>
          <a:xfrm flipH="1" flipV="1">
            <a:off x="7380000" y="3326848"/>
            <a:ext cx="1" cy="2208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Gerade Verbindung mit Pfeil 75">
            <a:extLst>
              <a:ext uri="{FF2B5EF4-FFF2-40B4-BE49-F238E27FC236}">
                <a16:creationId xmlns:a16="http://schemas.microsoft.com/office/drawing/2014/main" id="{504A5A0C-C813-DEA2-8BE0-65D79ABB3EEB}"/>
              </a:ext>
            </a:extLst>
          </p:cNvPr>
          <p:cNvCxnSpPr>
            <a:cxnSpLocks/>
          </p:cNvCxnSpPr>
          <p:nvPr/>
        </p:nvCxnSpPr>
        <p:spPr>
          <a:xfrm flipH="1" flipV="1">
            <a:off x="6725851" y="3326848"/>
            <a:ext cx="1" cy="2208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Gerade Verbindung mit Pfeil 75">
            <a:extLst>
              <a:ext uri="{FF2B5EF4-FFF2-40B4-BE49-F238E27FC236}">
                <a16:creationId xmlns:a16="http://schemas.microsoft.com/office/drawing/2014/main" id="{28A15E11-5A7D-BE93-BEBE-8F2B24257C3A}"/>
              </a:ext>
            </a:extLst>
          </p:cNvPr>
          <p:cNvCxnSpPr>
            <a:cxnSpLocks/>
          </p:cNvCxnSpPr>
          <p:nvPr/>
        </p:nvCxnSpPr>
        <p:spPr>
          <a:xfrm flipH="1" flipV="1">
            <a:off x="9180000" y="3326848"/>
            <a:ext cx="1" cy="2208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Gerade Verbindung mit Pfeil 75">
            <a:extLst>
              <a:ext uri="{FF2B5EF4-FFF2-40B4-BE49-F238E27FC236}">
                <a16:creationId xmlns:a16="http://schemas.microsoft.com/office/drawing/2014/main" id="{40FF5585-20ED-2403-923A-3825B9B94237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8064000" y="2823573"/>
            <a:ext cx="0" cy="2158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Gerade Verbindung mit Pfeil 75">
            <a:extLst>
              <a:ext uri="{FF2B5EF4-FFF2-40B4-BE49-F238E27FC236}">
                <a16:creationId xmlns:a16="http://schemas.microsoft.com/office/drawing/2014/main" id="{2ADDE95C-5618-8ABA-BC90-54A456BAD645}"/>
              </a:ext>
            </a:extLst>
          </p:cNvPr>
          <p:cNvCxnSpPr>
            <a:cxnSpLocks/>
          </p:cNvCxnSpPr>
          <p:nvPr/>
        </p:nvCxnSpPr>
        <p:spPr>
          <a:xfrm flipV="1">
            <a:off x="7380000" y="2823573"/>
            <a:ext cx="0" cy="2158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Gerade Verbindung mit Pfeil 75">
            <a:extLst>
              <a:ext uri="{FF2B5EF4-FFF2-40B4-BE49-F238E27FC236}">
                <a16:creationId xmlns:a16="http://schemas.microsoft.com/office/drawing/2014/main" id="{596159A4-10FE-BF9E-88F7-8A2EAF8A324C}"/>
              </a:ext>
            </a:extLst>
          </p:cNvPr>
          <p:cNvCxnSpPr>
            <a:cxnSpLocks/>
          </p:cNvCxnSpPr>
          <p:nvPr/>
        </p:nvCxnSpPr>
        <p:spPr>
          <a:xfrm flipV="1">
            <a:off x="6725852" y="2823573"/>
            <a:ext cx="0" cy="2158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75">
            <a:extLst>
              <a:ext uri="{FF2B5EF4-FFF2-40B4-BE49-F238E27FC236}">
                <a16:creationId xmlns:a16="http://schemas.microsoft.com/office/drawing/2014/main" id="{F9FD548C-D04F-9BE7-5CBA-C1934E741231}"/>
              </a:ext>
            </a:extLst>
          </p:cNvPr>
          <p:cNvCxnSpPr>
            <a:cxnSpLocks/>
          </p:cNvCxnSpPr>
          <p:nvPr/>
        </p:nvCxnSpPr>
        <p:spPr>
          <a:xfrm flipV="1">
            <a:off x="9180000" y="2831805"/>
            <a:ext cx="0" cy="2158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75">
            <a:extLst>
              <a:ext uri="{FF2B5EF4-FFF2-40B4-BE49-F238E27FC236}">
                <a16:creationId xmlns:a16="http://schemas.microsoft.com/office/drawing/2014/main" id="{7F826814-C1E7-8068-89DC-9573AAC5E997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flipV="1">
            <a:off x="8064000" y="2314146"/>
            <a:ext cx="0" cy="21380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Gerade Verbindung mit Pfeil 75">
            <a:extLst>
              <a:ext uri="{FF2B5EF4-FFF2-40B4-BE49-F238E27FC236}">
                <a16:creationId xmlns:a16="http://schemas.microsoft.com/office/drawing/2014/main" id="{D117D930-D91B-8E19-2487-A196BBE55D62}"/>
              </a:ext>
            </a:extLst>
          </p:cNvPr>
          <p:cNvCxnSpPr>
            <a:cxnSpLocks/>
          </p:cNvCxnSpPr>
          <p:nvPr/>
        </p:nvCxnSpPr>
        <p:spPr>
          <a:xfrm flipV="1">
            <a:off x="7380000" y="2323959"/>
            <a:ext cx="138" cy="21380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Gerade Verbindung mit Pfeil 75">
            <a:extLst>
              <a:ext uri="{FF2B5EF4-FFF2-40B4-BE49-F238E27FC236}">
                <a16:creationId xmlns:a16="http://schemas.microsoft.com/office/drawing/2014/main" id="{AE6331F0-F134-1C7A-62B3-E69DFC964196}"/>
              </a:ext>
            </a:extLst>
          </p:cNvPr>
          <p:cNvCxnSpPr>
            <a:cxnSpLocks/>
          </p:cNvCxnSpPr>
          <p:nvPr/>
        </p:nvCxnSpPr>
        <p:spPr>
          <a:xfrm flipV="1">
            <a:off x="6725852" y="2308161"/>
            <a:ext cx="138" cy="21380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75">
            <a:extLst>
              <a:ext uri="{FF2B5EF4-FFF2-40B4-BE49-F238E27FC236}">
                <a16:creationId xmlns:a16="http://schemas.microsoft.com/office/drawing/2014/main" id="{1354369F-3080-D753-CD9D-2FDB0F97DFB6}"/>
              </a:ext>
            </a:extLst>
          </p:cNvPr>
          <p:cNvCxnSpPr>
            <a:cxnSpLocks/>
          </p:cNvCxnSpPr>
          <p:nvPr/>
        </p:nvCxnSpPr>
        <p:spPr>
          <a:xfrm flipV="1">
            <a:off x="9180000" y="2310632"/>
            <a:ext cx="138" cy="21380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75">
            <a:extLst>
              <a:ext uri="{FF2B5EF4-FFF2-40B4-BE49-F238E27FC236}">
                <a16:creationId xmlns:a16="http://schemas.microsoft.com/office/drawing/2014/main" id="{D4F6274A-1ADB-FD22-A576-7F049943327D}"/>
              </a:ext>
            </a:extLst>
          </p:cNvPr>
          <p:cNvCxnSpPr>
            <a:cxnSpLocks/>
            <a:stCxn id="31" idx="0"/>
            <a:endCxn id="6" idx="2"/>
          </p:cNvCxnSpPr>
          <p:nvPr/>
        </p:nvCxnSpPr>
        <p:spPr>
          <a:xfrm flipV="1">
            <a:off x="8064000" y="1786930"/>
            <a:ext cx="0" cy="23159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75">
            <a:extLst>
              <a:ext uri="{FF2B5EF4-FFF2-40B4-BE49-F238E27FC236}">
                <a16:creationId xmlns:a16="http://schemas.microsoft.com/office/drawing/2014/main" id="{42A1D7F0-8B78-B14B-1A49-2F3945B3670B}"/>
              </a:ext>
            </a:extLst>
          </p:cNvPr>
          <p:cNvCxnSpPr>
            <a:cxnSpLocks/>
          </p:cNvCxnSpPr>
          <p:nvPr/>
        </p:nvCxnSpPr>
        <p:spPr>
          <a:xfrm flipV="1">
            <a:off x="7380000" y="1772014"/>
            <a:ext cx="429" cy="23649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75">
            <a:extLst>
              <a:ext uri="{FF2B5EF4-FFF2-40B4-BE49-F238E27FC236}">
                <a16:creationId xmlns:a16="http://schemas.microsoft.com/office/drawing/2014/main" id="{E5B27A9A-A3B3-5DB1-0637-75A6B8755C9F}"/>
              </a:ext>
            </a:extLst>
          </p:cNvPr>
          <p:cNvCxnSpPr>
            <a:cxnSpLocks/>
          </p:cNvCxnSpPr>
          <p:nvPr/>
        </p:nvCxnSpPr>
        <p:spPr>
          <a:xfrm flipV="1">
            <a:off x="6725423" y="1781481"/>
            <a:ext cx="429" cy="23649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75">
            <a:extLst>
              <a:ext uri="{FF2B5EF4-FFF2-40B4-BE49-F238E27FC236}">
                <a16:creationId xmlns:a16="http://schemas.microsoft.com/office/drawing/2014/main" id="{7E29E229-7D10-500B-096E-A3C02829183A}"/>
              </a:ext>
            </a:extLst>
          </p:cNvPr>
          <p:cNvCxnSpPr>
            <a:cxnSpLocks/>
          </p:cNvCxnSpPr>
          <p:nvPr/>
        </p:nvCxnSpPr>
        <p:spPr>
          <a:xfrm flipV="1">
            <a:off x="9180000" y="1766372"/>
            <a:ext cx="429" cy="23649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itel 69">
            <a:extLst>
              <a:ext uri="{FF2B5EF4-FFF2-40B4-BE49-F238E27FC236}">
                <a16:creationId xmlns:a16="http://schemas.microsoft.com/office/drawing/2014/main" id="{BE9B8477-D7EB-629D-88B0-F1D8253E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892347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894D7-D9AD-A491-4F5A-3FD70BA1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Comparison</a:t>
            </a:r>
          </a:p>
        </p:txBody>
      </p:sp>
      <p:pic>
        <p:nvPicPr>
          <p:cNvPr id="6" name="combined_final">
            <a:hlinkClick r:id="" action="ppaction://media"/>
            <a:extLst>
              <a:ext uri="{FF2B5EF4-FFF2-40B4-BE49-F238E27FC236}">
                <a16:creationId xmlns:a16="http://schemas.microsoft.com/office/drawing/2014/main" id="{794BDF83-75E4-D2E0-C78A-0FF1EA550FA4}"/>
              </a:ext>
            </a:extLst>
          </p:cNvPr>
          <p:cNvPicPr preferRelativeResize="0"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50" y="1260775"/>
            <a:ext cx="11880850" cy="395922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63D4418-3571-2C68-AC96-E2C4C1651768}"/>
              </a:ext>
            </a:extLst>
          </p:cNvPr>
          <p:cNvSpPr txBox="1"/>
          <p:nvPr/>
        </p:nvSpPr>
        <p:spPr>
          <a:xfrm>
            <a:off x="156000" y="5220000"/>
            <a:ext cx="1188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kissing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8F8443-898F-6BDE-CB40-5349258C0339}"/>
              </a:ext>
            </a:extLst>
          </p:cNvPr>
          <p:cNvSpPr txBox="1"/>
          <p:nvPr/>
        </p:nvSpPr>
        <p:spPr>
          <a:xfrm>
            <a:off x="156000" y="900000"/>
            <a:ext cx="396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HMDM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F18378F-9E0F-F3B2-4F77-5D868334779A}"/>
              </a:ext>
            </a:extLst>
          </p:cNvPr>
          <p:cNvSpPr txBox="1"/>
          <p:nvPr/>
        </p:nvSpPr>
        <p:spPr>
          <a:xfrm>
            <a:off x="4116000" y="900000"/>
            <a:ext cx="396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SMF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C30255-A1C6-26AB-630B-54FFE7B26AC6}"/>
              </a:ext>
            </a:extLst>
          </p:cNvPr>
          <p:cNvSpPr txBox="1"/>
          <p:nvPr/>
        </p:nvSpPr>
        <p:spPr>
          <a:xfrm>
            <a:off x="8076000" y="900000"/>
            <a:ext cx="396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08089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DEEA9-2306-CDA8-B2CA-BA4BDAF5C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6EE1DE-4B6A-C265-AAC4-33D53723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Comparison</a:t>
            </a:r>
          </a:p>
        </p:txBody>
      </p:sp>
      <p:pic>
        <p:nvPicPr>
          <p:cNvPr id="6" name="combined_final">
            <a:hlinkClick r:id="" action="ppaction://media"/>
            <a:extLst>
              <a:ext uri="{FF2B5EF4-FFF2-40B4-BE49-F238E27FC236}">
                <a16:creationId xmlns:a16="http://schemas.microsoft.com/office/drawing/2014/main" id="{12C7907A-3BB3-7B96-A7E2-72D49CA595AE}"/>
              </a:ext>
            </a:extLst>
          </p:cNvPr>
          <p:cNvPicPr preferRelativeResize="0"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000" y="1260775"/>
            <a:ext cx="11877675" cy="395922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BE8CF8E-0B10-ADA5-30C1-A1D595D9126D}"/>
              </a:ext>
            </a:extLst>
          </p:cNvPr>
          <p:cNvSpPr txBox="1"/>
          <p:nvPr/>
        </p:nvSpPr>
        <p:spPr>
          <a:xfrm>
            <a:off x="156000" y="5220000"/>
            <a:ext cx="11878515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talking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7B084C7-C1CB-51F0-6C9B-C8DAEB19B26C}"/>
              </a:ext>
            </a:extLst>
          </p:cNvPr>
          <p:cNvSpPr txBox="1"/>
          <p:nvPr/>
        </p:nvSpPr>
        <p:spPr>
          <a:xfrm>
            <a:off x="156000" y="900000"/>
            <a:ext cx="396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HMDM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FC8D21-A543-1D8B-4E36-E7661975EC82}"/>
              </a:ext>
            </a:extLst>
          </p:cNvPr>
          <p:cNvSpPr txBox="1"/>
          <p:nvPr/>
        </p:nvSpPr>
        <p:spPr>
          <a:xfrm>
            <a:off x="4116000" y="900000"/>
            <a:ext cx="396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SMF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700919D-7DD2-D97E-AA9C-9B914C6571E3}"/>
              </a:ext>
            </a:extLst>
          </p:cNvPr>
          <p:cNvSpPr txBox="1"/>
          <p:nvPr/>
        </p:nvSpPr>
        <p:spPr>
          <a:xfrm>
            <a:off x="8076000" y="900000"/>
            <a:ext cx="396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308924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1238A-B28E-F4D9-CDE6-268386899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050D0F-D42F-38BE-3B75-A9D904C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Comparison</a:t>
            </a:r>
          </a:p>
        </p:txBody>
      </p:sp>
      <p:pic>
        <p:nvPicPr>
          <p:cNvPr id="6" name="combined_final">
            <a:hlinkClick r:id="" action="ppaction://media"/>
            <a:extLst>
              <a:ext uri="{FF2B5EF4-FFF2-40B4-BE49-F238E27FC236}">
                <a16:creationId xmlns:a16="http://schemas.microsoft.com/office/drawing/2014/main" id="{84395865-213F-4B0B-5ECF-001AFEAB8452}"/>
              </a:ext>
            </a:extLst>
          </p:cNvPr>
          <p:cNvPicPr preferRelativeResize="0"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000" y="1260775"/>
            <a:ext cx="11879262" cy="395922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38888DD-1F18-2378-7690-9143B942AE53}"/>
              </a:ext>
            </a:extLst>
          </p:cNvPr>
          <p:cNvSpPr txBox="1"/>
          <p:nvPr/>
        </p:nvSpPr>
        <p:spPr>
          <a:xfrm>
            <a:off x="156000" y="5220000"/>
            <a:ext cx="11878515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yawning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8A3312-DE2D-86EE-9771-FC5B21AF7C0A}"/>
              </a:ext>
            </a:extLst>
          </p:cNvPr>
          <p:cNvSpPr txBox="1"/>
          <p:nvPr/>
        </p:nvSpPr>
        <p:spPr>
          <a:xfrm>
            <a:off x="156000" y="900000"/>
            <a:ext cx="396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HMDM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8544EDD-2B5B-E454-8E7A-6D51DAE046D8}"/>
              </a:ext>
            </a:extLst>
          </p:cNvPr>
          <p:cNvSpPr txBox="1"/>
          <p:nvPr/>
        </p:nvSpPr>
        <p:spPr>
          <a:xfrm>
            <a:off x="4116000" y="900000"/>
            <a:ext cx="396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SMF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D37BF3-CDF6-CC4B-7816-AA8362660D93}"/>
              </a:ext>
            </a:extLst>
          </p:cNvPr>
          <p:cNvSpPr txBox="1"/>
          <p:nvPr/>
        </p:nvSpPr>
        <p:spPr>
          <a:xfrm>
            <a:off x="8076000" y="900000"/>
            <a:ext cx="396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81441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7C0D0-3A31-7BCD-7FE5-B21C576E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737D7B-D2E3-C5B1-2F24-B211A8822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619789" cy="4954591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solidFill>
                  <a:schemeClr val="tx1"/>
                </a:solidFill>
              </a:rPr>
              <a:t>Currently: expensive facial motion capturing </a:t>
            </a:r>
          </a:p>
          <a:p>
            <a:pPr marL="11430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GB" dirty="0">
                <a:solidFill>
                  <a:schemeClr val="tx1"/>
                </a:solidFill>
              </a:rPr>
              <a:t>Problem: Creative restrictions</a:t>
            </a:r>
          </a:p>
          <a:p>
            <a:pPr marL="11430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GB" dirty="0">
                <a:solidFill>
                  <a:schemeClr val="tx1"/>
                </a:solidFill>
              </a:rPr>
              <a:t>Solution: </a:t>
            </a:r>
          </a:p>
          <a:p>
            <a:pPr marL="114300" indent="0">
              <a:buNone/>
            </a:pPr>
            <a:r>
              <a:rPr lang="en-GB" dirty="0">
                <a:solidFill>
                  <a:schemeClr val="tx1"/>
                </a:solidFill>
              </a:rPr>
              <a:t>Generate realistic 3D head &amp; face animations from a textual input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F271F5E-2E18-F1F1-049A-471BB95EDE92}"/>
              </a:ext>
            </a:extLst>
          </p:cNvPr>
          <p:cNvSpPr txBox="1"/>
          <p:nvPr/>
        </p:nvSpPr>
        <p:spPr>
          <a:xfrm>
            <a:off x="6645520" y="4675310"/>
            <a:ext cx="5143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Motion Capturing</a:t>
            </a:r>
          </a:p>
          <a:p>
            <a:pPr algn="ctr"/>
            <a:r>
              <a:rPr lang="en-GB" sz="1200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3"/>
              </a:rPr>
              <a:t>https://tenor.com/de/view/alita-behind-the-scenes-cgi-gif-13549391</a:t>
            </a:r>
            <a:endParaRPr lang="en-GB" sz="12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7" name="Grafik 6" descr="Ein Bild, das Menschliches Gesicht, Person, Kleidung, Modeaccessoire enthält.&#10;&#10;Automatisch generierte Beschreibung">
            <a:extLst>
              <a:ext uri="{FF2B5EF4-FFF2-40B4-BE49-F238E27FC236}">
                <a16:creationId xmlns:a16="http://schemas.microsoft.com/office/drawing/2014/main" id="{D743518D-B248-8A19-3708-C1F6112D6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20" y="2103560"/>
            <a:ext cx="5143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22ADCF-BE48-4CE4-3560-24A6B254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Analysis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DB93880-0A19-611C-EB8E-F4A13A35A057}"/>
              </a:ext>
            </a:extLst>
          </p:cNvPr>
          <p:cNvSpPr txBox="1"/>
          <p:nvPr/>
        </p:nvSpPr>
        <p:spPr>
          <a:xfrm>
            <a:off x="6480000" y="5580000"/>
            <a:ext cx="4667729" cy="2646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weeping</a:t>
            </a:r>
          </a:p>
        </p:txBody>
      </p:sp>
      <p:pic>
        <p:nvPicPr>
          <p:cNvPr id="14" name="output">
            <a:hlinkClick r:id="" action="ppaction://media"/>
            <a:extLst>
              <a:ext uri="{FF2B5EF4-FFF2-40B4-BE49-F238E27FC236}">
                <a16:creationId xmlns:a16="http://schemas.microsoft.com/office/drawing/2014/main" id="{21FAF143-834F-8764-5710-908EF3A38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80000" y="900000"/>
            <a:ext cx="4680000" cy="4680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2" name="output">
            <a:hlinkClick r:id="" action="ppaction://media"/>
            <a:extLst>
              <a:ext uri="{FF2B5EF4-FFF2-40B4-BE49-F238E27FC236}">
                <a16:creationId xmlns:a16="http://schemas.microsoft.com/office/drawing/2014/main" id="{03DE0A7E-D6D4-DB31-647A-570F24106D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0000" y="900000"/>
            <a:ext cx="4680000" cy="4679999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2FBB5B8-FA11-9EE2-4924-8F35AE41AF68}"/>
              </a:ext>
            </a:extLst>
          </p:cNvPr>
          <p:cNvSpPr txBox="1"/>
          <p:nvPr/>
        </p:nvSpPr>
        <p:spPr>
          <a:xfrm>
            <a:off x="1080000" y="5579999"/>
            <a:ext cx="4680000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crying</a:t>
            </a:r>
          </a:p>
        </p:txBody>
      </p:sp>
    </p:spTree>
    <p:extLst>
      <p:ext uri="{BB962C8B-B14F-4D97-AF65-F5344CB8AC3E}">
        <p14:creationId xmlns:p14="http://schemas.microsoft.com/office/powerpoint/2010/main" val="33173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22ADCF-BE48-4CE4-3560-24A6B254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Analysis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2FBB5B8-FA11-9EE2-4924-8F35AE41AF68}"/>
              </a:ext>
            </a:extLst>
          </p:cNvPr>
          <p:cNvSpPr txBox="1"/>
          <p:nvPr/>
        </p:nvSpPr>
        <p:spPr>
          <a:xfrm>
            <a:off x="6479998" y="5580000"/>
            <a:ext cx="4667729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kissing</a:t>
            </a:r>
          </a:p>
        </p:txBody>
      </p:sp>
      <p:pic>
        <p:nvPicPr>
          <p:cNvPr id="2" name="output">
            <a:hlinkClick r:id="" action="ppaction://media"/>
            <a:extLst>
              <a:ext uri="{FF2B5EF4-FFF2-40B4-BE49-F238E27FC236}">
                <a16:creationId xmlns:a16="http://schemas.microsoft.com/office/drawing/2014/main" id="{A7504DF5-E16F-AAAC-4C22-B2E545E92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9999" y="900000"/>
            <a:ext cx="4680000" cy="4680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output">
            <a:hlinkClick r:id="" action="ppaction://media"/>
            <a:extLst>
              <a:ext uri="{FF2B5EF4-FFF2-40B4-BE49-F238E27FC236}">
                <a16:creationId xmlns:a16="http://schemas.microsoft.com/office/drawing/2014/main" id="{ED91A258-8D64-26D5-473E-B0552859E7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0000" y="900000"/>
            <a:ext cx="4680000" cy="4680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B93880-0A19-611C-EB8E-F4A13A35A057}"/>
              </a:ext>
            </a:extLst>
          </p:cNvPr>
          <p:cNvSpPr txBox="1"/>
          <p:nvPr/>
        </p:nvSpPr>
        <p:spPr>
          <a:xfrm>
            <a:off x="1080000" y="5579999"/>
            <a:ext cx="4679999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sneering</a:t>
            </a:r>
          </a:p>
        </p:txBody>
      </p:sp>
    </p:spTree>
    <p:extLst>
      <p:ext uri="{BB962C8B-B14F-4D97-AF65-F5344CB8AC3E}">
        <p14:creationId xmlns:p14="http://schemas.microsoft.com/office/powerpoint/2010/main" val="120815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22ADCF-BE48-4CE4-3560-24A6B254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pic>
        <p:nvPicPr>
          <p:cNvPr id="2" name="drinking">
            <a:hlinkClick r:id="" action="ppaction://media"/>
            <a:extLst>
              <a:ext uri="{FF2B5EF4-FFF2-40B4-BE49-F238E27FC236}">
                <a16:creationId xmlns:a16="http://schemas.microsoft.com/office/drawing/2014/main" id="{8ABC83BD-245D-3367-9A60-2A327B05F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FEFE76E-1157-76B4-6632-547D1B64ACCF}"/>
              </a:ext>
            </a:extLst>
          </p:cNvPr>
          <p:cNvSpPr txBox="1"/>
          <p:nvPr/>
        </p:nvSpPr>
        <p:spPr>
          <a:xfrm>
            <a:off x="156000" y="5220000"/>
            <a:ext cx="11878515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drinking</a:t>
            </a:r>
          </a:p>
        </p:txBody>
      </p:sp>
    </p:spTree>
    <p:extLst>
      <p:ext uri="{BB962C8B-B14F-4D97-AF65-F5344CB8AC3E}">
        <p14:creationId xmlns:p14="http://schemas.microsoft.com/office/powerpoint/2010/main" val="15293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E0A90-4B54-D1E1-E24D-0F381074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Diversity</a:t>
            </a:r>
          </a:p>
        </p:txBody>
      </p:sp>
      <p:pic>
        <p:nvPicPr>
          <p:cNvPr id="4" name="result">
            <a:hlinkClick r:id="" action="ppaction://media"/>
            <a:extLst>
              <a:ext uri="{FF2B5EF4-FFF2-40B4-BE49-F238E27FC236}">
                <a16:creationId xmlns:a16="http://schemas.microsoft.com/office/drawing/2014/main" id="{DE2AF905-4CB3-7EBC-9AD6-25496BDA6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64091F-98AF-82EA-1D74-D81BD22CA684}"/>
              </a:ext>
            </a:extLst>
          </p:cNvPr>
          <p:cNvSpPr txBox="1"/>
          <p:nvPr/>
        </p:nvSpPr>
        <p:spPr>
          <a:xfrm>
            <a:off x="156000" y="5220000"/>
            <a:ext cx="11878515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yawning</a:t>
            </a:r>
          </a:p>
        </p:txBody>
      </p:sp>
    </p:spTree>
    <p:extLst>
      <p:ext uri="{BB962C8B-B14F-4D97-AF65-F5344CB8AC3E}">
        <p14:creationId xmlns:p14="http://schemas.microsoft.com/office/powerpoint/2010/main" val="234843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4FB979-2F8B-0BFC-98A1-AF37200D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20E16D26-08DC-D462-5C1A-263842FD9208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980000143"/>
                  </p:ext>
                </p:extLst>
              </p:nvPr>
            </p:nvGraphicFramePr>
            <p:xfrm>
              <a:off x="424800" y="2700000"/>
              <a:ext cx="113458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6465">
                      <a:extLst>
                        <a:ext uri="{9D8B030D-6E8A-4147-A177-3AD203B41FA5}">
                          <a16:colId xmlns:a16="http://schemas.microsoft.com/office/drawing/2014/main" val="107830321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901689214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64476078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872059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MAE</a:t>
                          </a:r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RMSE</a:t>
                          </a:r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Diversity</a:t>
                          </a:r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3714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Real (Dataset)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 smtClean="0">
                                        <a:latin typeface="Cambria Math" panose="02040503050406030204" pitchFamily="18" charset="0"/>
                                      </a:rPr>
                                      <m:t>10.8744</m:t>
                                    </m:r>
                                  </m:e>
                                  <m:sup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±0483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353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R="0" algn="l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HMDM (adapted)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𝟔𝟗𝟗𝟗</m:t>
                                    </m:r>
                                  </m:e>
                                  <m:sup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±.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𝟎𝟎𝟎𝟎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𝟗𝟎𝟎𝟔</m:t>
                                    </m:r>
                                  </m:e>
                                  <m:sup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±.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𝟎𝟎𝟎𝟎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0.0000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1974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R="0" algn="l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SMF (adapted)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0.9272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±0052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1.1773</m:t>
                                        </m:r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±.0060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𝟐𝟏𝟎𝟗</m:t>
                                    </m:r>
                                  </m:e>
                                  <m:sup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±.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𝟎𝟔𝟐𝟎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5303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R="0" algn="l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Ours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0.9239</m:t>
                                        </m:r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±.0067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1.2013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±.0083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7.5996</m:t>
                                        </m:r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±.1755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534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20E16D26-08DC-D462-5C1A-263842FD9208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980000143"/>
                  </p:ext>
                </p:extLst>
              </p:nvPr>
            </p:nvGraphicFramePr>
            <p:xfrm>
              <a:off x="424800" y="2700000"/>
              <a:ext cx="113458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6465">
                      <a:extLst>
                        <a:ext uri="{9D8B030D-6E8A-4147-A177-3AD203B41FA5}">
                          <a16:colId xmlns:a16="http://schemas.microsoft.com/office/drawing/2014/main" val="107830321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901689214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64476078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872059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1639" r="-20129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39" r="-10085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1639" r="-1075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714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Real (Dataset)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101639" r="-201290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1639" r="-100858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101639" r="-1075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353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R="0" algn="l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HMDM (adapted)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198387" r="-2012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98387" r="-1008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198387" r="-107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1974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R="0" algn="l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SMF (adapted)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303279" r="-20129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3279" r="-10085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303279" r="-107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5303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R="0" algn="l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Ours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403279" r="-20129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3279" r="-10085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403279" r="-1075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2534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6D56A17B-57D2-BD0B-98E2-AD0B744AE33D}"/>
              </a:ext>
            </a:extLst>
          </p:cNvPr>
          <p:cNvSpPr txBox="1"/>
          <p:nvPr/>
        </p:nvSpPr>
        <p:spPr>
          <a:xfrm>
            <a:off x="9720000" y="1440000"/>
            <a:ext cx="2039226" cy="5454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Bold: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best result</a:t>
            </a:r>
          </a:p>
          <a:p>
            <a:pPr>
              <a:lnSpc>
                <a:spcPct val="114000"/>
              </a:lnSpc>
            </a:pPr>
            <a:r>
              <a:rPr lang="en-GB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Underlined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second best</a:t>
            </a:r>
            <a:endParaRPr lang="en-GB" sz="16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28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1D127A-4E7E-23A8-5F8A-210E785F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D6B62B41-0D7A-A552-2C4C-F0D553369F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7690096"/>
                  </p:ext>
                </p:extLst>
              </p:nvPr>
            </p:nvGraphicFramePr>
            <p:xfrm>
              <a:off x="423070" y="2700000"/>
              <a:ext cx="113458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6465">
                      <a:extLst>
                        <a:ext uri="{9D8B030D-6E8A-4147-A177-3AD203B41FA5}">
                          <a16:colId xmlns:a16="http://schemas.microsoft.com/office/drawing/2014/main" val="3235564599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965500027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274899563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990734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MAE</a:t>
                          </a:r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RMSE</a:t>
                          </a:r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Diversity</a:t>
                          </a:r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1427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Real (Dataset)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 smtClean="0">
                                        <a:latin typeface="Cambria Math" panose="02040503050406030204" pitchFamily="18" charset="0"/>
                                      </a:rPr>
                                      <m:t>10.8744</m:t>
                                    </m:r>
                                  </m:e>
                                  <m:sup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±0483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4233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Autoregressive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𝟕𝟎𝟎𝟑</m:t>
                                    </m:r>
                                  </m:e>
                                  <m:sup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±.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𝟎𝟎𝟎𝟎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𝟗𝟎𝟎𝟖</m:t>
                                    </m:r>
                                  </m:e>
                                  <m:sup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±.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𝟎𝟎𝟎𝟎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0.0431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±.0004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17897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Style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0.9066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±.0047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1.1673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±.0054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6.7660 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±.1065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039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Ours (Full)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0.9239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±.0067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1.2013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±.0083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𝟓𝟗𝟗𝟔</m:t>
                                    </m:r>
                                  </m:e>
                                  <m:sup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±.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𝟏𝟕𝟓𝟓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606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D6B62B41-0D7A-A552-2C4C-F0D553369F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7690096"/>
                  </p:ext>
                </p:extLst>
              </p:nvPr>
            </p:nvGraphicFramePr>
            <p:xfrm>
              <a:off x="423070" y="2700000"/>
              <a:ext cx="113458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6465">
                      <a:extLst>
                        <a:ext uri="{9D8B030D-6E8A-4147-A177-3AD203B41FA5}">
                          <a16:colId xmlns:a16="http://schemas.microsoft.com/office/drawing/2014/main" val="3235564599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965500027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274899563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990734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1639" r="-201075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39" r="-100644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1639" r="-860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427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Real (Dataset)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101639" r="-2010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1639" r="-100644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101639" r="-860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33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Autoregressive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198387" r="-20107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98387" r="-10064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198387" r="-86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7897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Style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303279" r="-2010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3279" r="-1006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303279" r="-86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39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Ours (Full)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403279" r="-20107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3279" r="-10064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403279" r="-86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6606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DCEC2C50-4C39-A769-9506-C7D7F4770787}"/>
              </a:ext>
            </a:extLst>
          </p:cNvPr>
          <p:cNvSpPr txBox="1"/>
          <p:nvPr/>
        </p:nvSpPr>
        <p:spPr>
          <a:xfrm>
            <a:off x="9720000" y="1440000"/>
            <a:ext cx="2070162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Bold: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best result</a:t>
            </a:r>
            <a:endParaRPr lang="en-GB" sz="16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1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6AC73-8789-9A94-4949-0679FBDA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0CA7C02B-D9B1-4A1D-32A9-EED1BBBCE0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276035"/>
                  </p:ext>
                </p:extLst>
              </p:nvPr>
            </p:nvGraphicFramePr>
            <p:xfrm>
              <a:off x="423069" y="1838814"/>
              <a:ext cx="11345861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233">
                      <a:extLst>
                        <a:ext uri="{9D8B030D-6E8A-4147-A177-3AD203B41FA5}">
                          <a16:colId xmlns:a16="http://schemas.microsoft.com/office/drawing/2014/main" val="3235564599"/>
                        </a:ext>
                      </a:extLst>
                    </a:gridCol>
                    <a:gridCol w="1418233">
                      <a:extLst>
                        <a:ext uri="{9D8B030D-6E8A-4147-A177-3AD203B41FA5}">
                          <a16:colId xmlns:a16="http://schemas.microsoft.com/office/drawing/2014/main" val="2351567818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965500027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274899563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990734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𝒆𝒎𝒃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𝒆𝒎𝒃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MAE </a:t>
                          </a:r>
                          <a14:m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RMSE</a:t>
                          </a:r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i="0" u="none" strike="noStrike" cap="none" dirty="0">
                              <a:solidFill>
                                <a:schemeClr val="lt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Diversity</a:t>
                          </a:r>
                          <a:r>
                            <a:rPr lang="en-GB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1427001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Real (Dataset)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 smtClean="0">
                                        <a:latin typeface="Cambria Math" panose="02040503050406030204" pitchFamily="18" charset="0"/>
                                      </a:rPr>
                                      <m:t>10.8744</m:t>
                                    </m:r>
                                  </m:e>
                                  <m:sup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±.0483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4233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0.8872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±.0046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1.1479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±.0051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7.1254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±.1026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17897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0.9613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±.0052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1.2324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6.8904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±.1132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039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128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128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0.8861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1.1376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±.0048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6.8693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±.1042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606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512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128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𝟖𝟖𝟑𝟎</m:t>
                                    </m:r>
                                  </m:e>
                                  <m:sup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±.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𝟎𝟎𝟓𝟑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𝟏𝟑𝟑𝟖</m:t>
                                    </m:r>
                                  </m:e>
                                  <m:sup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±.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𝟎𝟎𝟔𝟒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6.4074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±.1032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078266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Ours (Full)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0.9239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±.0067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1.2013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±.0083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𝟓𝟗𝟗𝟔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±.1755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6938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0CA7C02B-D9B1-4A1D-32A9-EED1BBBCE0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276035"/>
                  </p:ext>
                </p:extLst>
              </p:nvPr>
            </p:nvGraphicFramePr>
            <p:xfrm>
              <a:off x="423069" y="1838814"/>
              <a:ext cx="11345861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233">
                      <a:extLst>
                        <a:ext uri="{9D8B030D-6E8A-4147-A177-3AD203B41FA5}">
                          <a16:colId xmlns:a16="http://schemas.microsoft.com/office/drawing/2014/main" val="3235564599"/>
                        </a:ext>
                      </a:extLst>
                    </a:gridCol>
                    <a:gridCol w="1418233">
                      <a:extLst>
                        <a:ext uri="{9D8B030D-6E8A-4147-A177-3AD203B41FA5}">
                          <a16:colId xmlns:a16="http://schemas.microsoft.com/office/drawing/2014/main" val="2351567818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965500027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2274899563"/>
                        </a:ext>
                      </a:extLst>
                    </a:gridCol>
                    <a:gridCol w="2836465">
                      <a:extLst>
                        <a:ext uri="{9D8B030D-6E8A-4147-A177-3AD203B41FA5}">
                          <a16:colId xmlns:a16="http://schemas.microsoft.com/office/drawing/2014/main" val="990734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29" t="-1639" r="-700858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29" t="-1639" r="-600858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1639" r="-201075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39" r="-100644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1639" r="-860" b="-6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427001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Real (Dataset)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101639" r="-201075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1639" r="-100644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101639" r="-860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33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29" t="-201639" r="-70085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29" t="-201639" r="-60085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201639" r="-20107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1639" r="-100644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201639" r="-86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7897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29" t="-301639" r="-70085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29" t="-301639" r="-60085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301639" r="-20107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1639" r="-100644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301639" r="-86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39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29" t="-401639" r="-70085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29" t="-401639" r="-60085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401639" r="-20107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1639" r="-10064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401639" r="-86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6606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29" t="-501639" r="-70085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29" t="-501639" r="-60085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501639" r="-2010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501639" r="-1006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501639" r="-86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078266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GB" sz="1400" b="0" i="0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Ours (Full)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30" t="-601639" r="-20107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01639" r="-10064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645" t="-601639" r="-86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6938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0A18D19E-3FDB-B42D-C762-55EF09A20006}"/>
              </a:ext>
            </a:extLst>
          </p:cNvPr>
          <p:cNvSpPr txBox="1"/>
          <p:nvPr/>
        </p:nvSpPr>
        <p:spPr>
          <a:xfrm>
            <a:off x="9720000" y="1440000"/>
            <a:ext cx="2070162" cy="264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Bold: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best result</a:t>
            </a:r>
            <a:endParaRPr lang="en-GB" sz="16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6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1A73B6-CD59-0103-0AD7-E3D5AC94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4AAF9A-4EE4-2AAC-8606-C36077FF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Dataset Quality</a:t>
            </a:r>
          </a:p>
          <a:p>
            <a:pPr marL="234945" indent="-457200"/>
            <a:r>
              <a:rPr lang="en-US" dirty="0"/>
              <a:t>Sometimes problems with the tracking accuracy</a:t>
            </a:r>
          </a:p>
          <a:p>
            <a:pPr marL="234945" indent="-457200"/>
            <a:r>
              <a:rPr lang="en-US" dirty="0"/>
              <a:t>Unbalanced distribution of expressions</a:t>
            </a:r>
          </a:p>
          <a:p>
            <a:pPr marL="234945" indent="-457200"/>
            <a:r>
              <a:rPr lang="en-US" dirty="0"/>
              <a:t>Textual descriptions varies very little</a:t>
            </a:r>
          </a:p>
          <a:p>
            <a:pPr marL="577845" lvl="1" indent="-3429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Model Diversity</a:t>
            </a:r>
          </a:p>
          <a:p>
            <a:pPr marL="234945" indent="-457200"/>
            <a:r>
              <a:rPr lang="en-US" dirty="0"/>
              <a:t>Model could reach the desired expression, but remained mostly static thereafter</a:t>
            </a:r>
          </a:p>
          <a:p>
            <a:pPr marL="577845" lvl="1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83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BCB83C-7B62-E037-1F86-9835823A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2D707-8AF9-9530-DA15-438A055B0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4810841" cy="4954591"/>
          </a:xfrm>
        </p:spPr>
        <p:txBody>
          <a:bodyPr/>
          <a:lstStyle/>
          <a:p>
            <a:pPr marL="114300" indent="0">
              <a:buNone/>
            </a:pPr>
            <a:r>
              <a:rPr lang="en-GB" b="1" dirty="0"/>
              <a:t>Dataset</a:t>
            </a:r>
            <a:r>
              <a:rPr lang="en-GB" dirty="0"/>
              <a:t>:</a:t>
            </a:r>
          </a:p>
          <a:p>
            <a:r>
              <a:rPr lang="en-GB" dirty="0"/>
              <a:t>Explore </a:t>
            </a:r>
            <a:r>
              <a:rPr lang="en-GB" dirty="0" err="1"/>
              <a:t>FaMoS</a:t>
            </a:r>
            <a:r>
              <a:rPr lang="en-GB" dirty="0"/>
              <a:t> dataset</a:t>
            </a:r>
          </a:p>
          <a:p>
            <a:r>
              <a:rPr lang="en-GB" dirty="0"/>
              <a:t>Create new Dataset with better descriptions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r>
              <a:rPr lang="en-GB" b="1" dirty="0"/>
              <a:t>Model</a:t>
            </a:r>
            <a:r>
              <a:rPr lang="en-GB" dirty="0"/>
              <a:t>: </a:t>
            </a:r>
          </a:p>
          <a:p>
            <a:r>
              <a:rPr lang="en-GB" dirty="0"/>
              <a:t>Explore SMF Diffusion Approach</a:t>
            </a:r>
          </a:p>
        </p:txBody>
      </p:sp>
      <p:pic>
        <p:nvPicPr>
          <p:cNvPr id="5" name="Grafik 4" descr="Ein Bild, das Kunst, Schachfigur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AB4F657-DF51-09D8-8532-80904ECAC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39" y="2299364"/>
            <a:ext cx="6309970" cy="25239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A78E75-225C-9F5D-BB3A-45AFE424A8F8}"/>
              </a:ext>
            </a:extLst>
          </p:cNvPr>
          <p:cNvSpPr txBox="1"/>
          <p:nvPr/>
        </p:nvSpPr>
        <p:spPr>
          <a:xfrm>
            <a:off x="5515839" y="4823352"/>
            <a:ext cx="630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FaMoS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</a:p>
          <a:p>
            <a:pPr algn="ctr"/>
            <a:r>
              <a:rPr lang="de-DE" sz="1200" dirty="0">
                <a:hlinkClick r:id="rId4"/>
              </a:rPr>
              <a:t>https://tempeh.is.tue.mpg.de/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16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6D4E9-5440-3E9D-B1E5-A1D8CB33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Motion Diffusion Model</a:t>
            </a:r>
          </a:p>
        </p:txBody>
      </p:sp>
      <p:pic>
        <p:nvPicPr>
          <p:cNvPr id="5" name="Grafik 4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EF8562BB-DC42-A9E3-6B2A-A813CD25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94" y="1936673"/>
            <a:ext cx="8001411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0ED44-9968-FE91-1003-CB99284C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12ED337-9340-25D8-2CF9-034822AF7B3E}"/>
              </a:ext>
            </a:extLst>
          </p:cNvPr>
          <p:cNvSpPr txBox="1"/>
          <p:nvPr/>
        </p:nvSpPr>
        <p:spPr>
          <a:xfrm>
            <a:off x="1492645" y="3160016"/>
            <a:ext cx="1802038" cy="5438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 Person is talking while blinking </a:t>
            </a:r>
          </a:p>
        </p:txBody>
      </p:sp>
      <p:pic>
        <p:nvPicPr>
          <p:cNvPr id="12" name="render">
            <a:hlinkClick r:id="" action="ppaction://media"/>
            <a:extLst>
              <a:ext uri="{FF2B5EF4-FFF2-40B4-BE49-F238E27FC236}">
                <a16:creationId xmlns:a16="http://schemas.microsoft.com/office/drawing/2014/main" id="{70DE25AD-8ED5-B610-AB61-0F39CAE1D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5771" y="1629000"/>
            <a:ext cx="360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4C3E21D-BB76-A5FE-5A71-B09C199CDAA0}"/>
              </a:ext>
            </a:extLst>
          </p:cNvPr>
          <p:cNvSpPr txBox="1"/>
          <p:nvPr/>
        </p:nvSpPr>
        <p:spPr>
          <a:xfrm>
            <a:off x="312022" y="1228890"/>
            <a:ext cx="8190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Generate realistic 3D head &amp; face animations from a textual description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6E7D7C5-0A76-FE0F-FCEF-2143A0605F91}"/>
              </a:ext>
            </a:extLst>
          </p:cNvPr>
          <p:cNvSpPr/>
          <p:nvPr/>
        </p:nvSpPr>
        <p:spPr>
          <a:xfrm>
            <a:off x="4923748" y="2958949"/>
            <a:ext cx="2205827" cy="94010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Method</a:t>
            </a:r>
          </a:p>
        </p:txBody>
      </p:sp>
      <p:cxnSp>
        <p:nvCxnSpPr>
          <p:cNvPr id="18" name="Straight Arrow Connector 23">
            <a:extLst>
              <a:ext uri="{FF2B5EF4-FFF2-40B4-BE49-F238E27FC236}">
                <a16:creationId xmlns:a16="http://schemas.microsoft.com/office/drawing/2014/main" id="{6B0874FD-E077-75E7-2DFB-5FD726E04E84}"/>
              </a:ext>
            </a:extLst>
          </p:cNvPr>
          <p:cNvCxnSpPr>
            <a:cxnSpLocks/>
          </p:cNvCxnSpPr>
          <p:nvPr/>
        </p:nvCxnSpPr>
        <p:spPr>
          <a:xfrm>
            <a:off x="3484254" y="3429000"/>
            <a:ext cx="1157084" cy="0"/>
          </a:xfrm>
          <a:prstGeom prst="straightConnector1">
            <a:avLst/>
          </a:prstGeom>
          <a:ln w="41275" cmpd="sng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3">
            <a:extLst>
              <a:ext uri="{FF2B5EF4-FFF2-40B4-BE49-F238E27FC236}">
                <a16:creationId xmlns:a16="http://schemas.microsoft.com/office/drawing/2014/main" id="{03D86CEE-C1A2-CFA8-65A5-C645CE5FBD69}"/>
              </a:ext>
            </a:extLst>
          </p:cNvPr>
          <p:cNvCxnSpPr>
            <a:cxnSpLocks/>
          </p:cNvCxnSpPr>
          <p:nvPr/>
        </p:nvCxnSpPr>
        <p:spPr>
          <a:xfrm>
            <a:off x="7284864" y="3429000"/>
            <a:ext cx="728054" cy="0"/>
          </a:xfrm>
          <a:prstGeom prst="straightConnector1">
            <a:avLst/>
          </a:prstGeom>
          <a:ln w="41275" cmpd="sng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70AFE-0997-76F5-9AA1-F2448133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StableMoFusion</a:t>
            </a:r>
            <a:r>
              <a:rPr lang="en-GB" dirty="0"/>
              <a:t> (SMF)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716066-0689-7709-E06E-2E5394E7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1161" y="780459"/>
            <a:ext cx="10181909" cy="52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10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396D-05A8-FA90-A704-6DF1779F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FaceFormer</a:t>
            </a:r>
            <a:endParaRPr lang="en-GB" dirty="0"/>
          </a:p>
        </p:txBody>
      </p:sp>
      <p:pic>
        <p:nvPicPr>
          <p:cNvPr id="5" name="Grafik 4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53F8D985-7D8D-8391-7093-BAAD7BA5C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74" y="941004"/>
            <a:ext cx="7521051" cy="49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0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0ABF7-2F45-0097-1529-E668CA35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9FB963-D6E4-27E1-DDDD-0D35D80BB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4945" lvl="1" indent="0">
              <a:buNone/>
            </a:pPr>
            <a:r>
              <a:rPr lang="en-US" b="1" dirty="0"/>
              <a:t>Qualitative</a:t>
            </a:r>
          </a:p>
          <a:p>
            <a:pPr marL="823372" lvl="2"/>
            <a:r>
              <a:rPr lang="en-US" dirty="0"/>
              <a:t>Textual correctness</a:t>
            </a:r>
          </a:p>
          <a:p>
            <a:pPr marL="823372" lvl="2"/>
            <a:r>
              <a:rPr lang="en-US" dirty="0"/>
              <a:t>Sequential Coherence</a:t>
            </a:r>
          </a:p>
          <a:p>
            <a:pPr marL="823372" lvl="2"/>
            <a:r>
              <a:rPr lang="en-US" dirty="0"/>
              <a:t>Qualitative Comparison</a:t>
            </a:r>
          </a:p>
          <a:p>
            <a:endParaRPr lang="en-US" dirty="0"/>
          </a:p>
          <a:p>
            <a:pPr marL="823372" lvl="2" indent="-342900">
              <a:buFontTx/>
              <a:buChar char="-"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5AC3E96-C335-F7AE-3AFC-6730B31FC34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34945" lvl="1" indent="0">
              <a:buNone/>
            </a:pPr>
            <a:r>
              <a:rPr lang="en-US" b="1" dirty="0"/>
              <a:t>Quantitative</a:t>
            </a:r>
          </a:p>
          <a:p>
            <a:pPr marL="823372" lvl="2"/>
            <a:r>
              <a:rPr lang="en-US" dirty="0"/>
              <a:t>MAE (to GT sample of Test split)</a:t>
            </a:r>
          </a:p>
          <a:p>
            <a:pPr marL="823372" lvl="2"/>
            <a:r>
              <a:rPr lang="en-US" dirty="0"/>
              <a:t>RMSE (to GT sample of Test split)</a:t>
            </a:r>
          </a:p>
          <a:p>
            <a:pPr marL="823372" lvl="2"/>
            <a:r>
              <a:rPr lang="en-US" dirty="0"/>
              <a:t>Diversity (compared to Test Split)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266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16744-A8C4-E55A-BF07-C8BB447F7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E4332-C007-3136-E0D1-6816E636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pic>
        <p:nvPicPr>
          <p:cNvPr id="10" name="hmdm_clip">
            <a:hlinkClick r:id="" action="ppaction://media"/>
            <a:extLst>
              <a:ext uri="{FF2B5EF4-FFF2-40B4-BE49-F238E27FC236}">
                <a16:creationId xmlns:a16="http://schemas.microsoft.com/office/drawing/2014/main" id="{82BF2955-A00F-DD16-4AD8-AFEA371B3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47" y="1440000"/>
            <a:ext cx="4320000" cy="324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30ADA35-AFB3-034E-93FB-D06A16BF883B}"/>
              </a:ext>
            </a:extLst>
          </p:cNvPr>
          <p:cNvSpPr txBox="1"/>
          <p:nvPr/>
        </p:nvSpPr>
        <p:spPr>
          <a:xfrm>
            <a:off x="152347" y="5125103"/>
            <a:ext cx="38606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HMDM</a:t>
            </a:r>
          </a:p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“A person walks forward, bends down to pick something up off the ground”</a:t>
            </a:r>
          </a:p>
        </p:txBody>
      </p:sp>
      <p:pic>
        <p:nvPicPr>
          <p:cNvPr id="13" name="Grafik 12" descr="Ein Bild, das Statue, Cartoon enthält.&#10;&#10;Automatisch generierte Beschreibung">
            <a:extLst>
              <a:ext uri="{FF2B5EF4-FFF2-40B4-BE49-F238E27FC236}">
                <a16:creationId xmlns:a16="http://schemas.microsoft.com/office/drawing/2014/main" id="{8A616E70-37B8-10D8-959B-70EF238EB7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424" y="1440000"/>
            <a:ext cx="4050000" cy="3240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69152F-4D95-10BA-D4DE-24AFCEB95172}"/>
              </a:ext>
            </a:extLst>
          </p:cNvPr>
          <p:cNvSpPr txBox="1"/>
          <p:nvPr/>
        </p:nvSpPr>
        <p:spPr>
          <a:xfrm>
            <a:off x="4315555" y="5179324"/>
            <a:ext cx="35608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SMF</a:t>
            </a:r>
          </a:p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“He walks forward and then turns around fast and walks back”</a:t>
            </a:r>
          </a:p>
        </p:txBody>
      </p:sp>
      <p:pic>
        <p:nvPicPr>
          <p:cNvPr id="15" name="FaceFormer_Cutted">
            <a:hlinkClick r:id="" action="ppaction://media"/>
            <a:extLst>
              <a:ext uri="{FF2B5EF4-FFF2-40B4-BE49-F238E27FC236}">
                <a16:creationId xmlns:a16="http://schemas.microsoft.com/office/drawing/2014/main" id="{7D6E7638-4842-C727-7BE1-21845BE03D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39602" y="1440000"/>
            <a:ext cx="1822500" cy="324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5661B03-C16B-E33B-D1A1-17925F73842E}"/>
              </a:ext>
            </a:extLst>
          </p:cNvPr>
          <p:cNvSpPr txBox="1"/>
          <p:nvPr/>
        </p:nvSpPr>
        <p:spPr>
          <a:xfrm>
            <a:off x="9201150" y="5125103"/>
            <a:ext cx="18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FaceFormer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82A9ED-66C4-DA4C-2C1A-C90216664EED}"/>
              </a:ext>
            </a:extLst>
          </p:cNvPr>
          <p:cNvSpPr txBox="1"/>
          <p:nvPr/>
        </p:nvSpPr>
        <p:spPr>
          <a:xfrm>
            <a:off x="593709" y="948549"/>
            <a:ext cx="698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Text-to-Body-Motion</a:t>
            </a:r>
            <a:endParaRPr lang="en-GB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000836C-26F2-75B6-9EB6-8C8A305D6824}"/>
              </a:ext>
            </a:extLst>
          </p:cNvPr>
          <p:cNvSpPr txBox="1"/>
          <p:nvPr/>
        </p:nvSpPr>
        <p:spPr>
          <a:xfrm>
            <a:off x="8703414" y="1002770"/>
            <a:ext cx="289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Audio-to-Facial-Motion</a:t>
            </a:r>
            <a:endParaRPr lang="en-GB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1F0C48-8DD9-F2A4-A77F-FEA845AC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Creation</a:t>
            </a:r>
            <a:endParaRPr lang="en-GB" dirty="0"/>
          </a:p>
        </p:txBody>
      </p:sp>
      <p:pic>
        <p:nvPicPr>
          <p:cNvPr id="7" name="teaser">
            <a:hlinkClick r:id="" action="ppaction://media"/>
            <a:extLst>
              <a:ext uri="{FF2B5EF4-FFF2-40B4-BE49-F238E27FC236}">
                <a16:creationId xmlns:a16="http://schemas.microsoft.com/office/drawing/2014/main" id="{1012B604-792E-7095-9141-7612FFA05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211" y="871522"/>
            <a:ext cx="11514506" cy="491315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6B48298-79C8-D628-73AB-496C25F2CC39}"/>
              </a:ext>
            </a:extLst>
          </p:cNvPr>
          <p:cNvSpPr txBox="1"/>
          <p:nvPr/>
        </p:nvSpPr>
        <p:spPr>
          <a:xfrm>
            <a:off x="476211" y="5784678"/>
            <a:ext cx="11514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https://celebv-text.github.io/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6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0D893-8A3B-4ABA-448A-6457BA43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Creation</a:t>
            </a:r>
          </a:p>
        </p:txBody>
      </p:sp>
      <p:pic>
        <p:nvPicPr>
          <p:cNvPr id="9" name="resize">
            <a:hlinkClick r:id="" action="ppaction://media"/>
            <a:extLst>
              <a:ext uri="{FF2B5EF4-FFF2-40B4-BE49-F238E27FC236}">
                <a16:creationId xmlns:a16="http://schemas.microsoft.com/office/drawing/2014/main" id="{32AAD56E-8ED3-651D-8642-F6D44A70B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1358" y="1278735"/>
            <a:ext cx="2504184" cy="242653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822DA2A-55F7-2F23-AAA7-B446F463C68F}"/>
              </a:ext>
            </a:extLst>
          </p:cNvPr>
          <p:cNvSpPr txBox="1"/>
          <p:nvPr/>
        </p:nvSpPr>
        <p:spPr>
          <a:xfrm>
            <a:off x="711358" y="4460110"/>
            <a:ext cx="2504184" cy="5454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 begin with, the man talks for a short time</a:t>
            </a:r>
          </a:p>
        </p:txBody>
      </p:sp>
      <p:pic>
        <p:nvPicPr>
          <p:cNvPr id="15" name="render">
            <a:hlinkClick r:id="" action="ppaction://media"/>
            <a:extLst>
              <a:ext uri="{FF2B5EF4-FFF2-40B4-BE49-F238E27FC236}">
                <a16:creationId xmlns:a16="http://schemas.microsoft.com/office/drawing/2014/main" id="{2CCF2CEA-9C96-A88B-8468-46D8A87039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25843" y="2355270"/>
            <a:ext cx="2700000" cy="2700000"/>
          </a:xfrm>
          <a:prstGeom prst="rect">
            <a:avLst/>
          </a:prstGeom>
          <a:ln>
            <a:solidFill>
              <a:schemeClr val="dk1">
                <a:shade val="15000"/>
              </a:schemeClr>
            </a:solidFill>
          </a:ln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E5F258F-4E01-99C5-D3F9-A4AE34359BDA}"/>
              </a:ext>
            </a:extLst>
          </p:cNvPr>
          <p:cNvSpPr/>
          <p:nvPr/>
        </p:nvSpPr>
        <p:spPr>
          <a:xfrm>
            <a:off x="4992621" y="2901378"/>
            <a:ext cx="1787774" cy="16077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Dataset</a:t>
            </a:r>
          </a:p>
          <a:p>
            <a:pPr algn="ctr"/>
            <a:r>
              <a:rPr lang="en-GB" dirty="0"/>
              <a:t>Creation</a:t>
            </a:r>
          </a:p>
        </p:txBody>
      </p:sp>
      <p:cxnSp>
        <p:nvCxnSpPr>
          <p:cNvPr id="17" name="Straight Arrow Connector 26">
            <a:extLst>
              <a:ext uri="{FF2B5EF4-FFF2-40B4-BE49-F238E27FC236}">
                <a16:creationId xmlns:a16="http://schemas.microsoft.com/office/drawing/2014/main" id="{81B5EB4A-7671-75C7-8B42-B260CC427079}"/>
              </a:ext>
            </a:extLst>
          </p:cNvPr>
          <p:cNvCxnSpPr>
            <a:cxnSpLocks/>
          </p:cNvCxnSpPr>
          <p:nvPr/>
        </p:nvCxnSpPr>
        <p:spPr>
          <a:xfrm flipV="1">
            <a:off x="3410582" y="3852614"/>
            <a:ext cx="1421437" cy="762722"/>
          </a:xfrm>
          <a:prstGeom prst="straightConnector1">
            <a:avLst/>
          </a:prstGeom>
          <a:ln w="41275" cmpd="sng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6">
            <a:extLst>
              <a:ext uri="{FF2B5EF4-FFF2-40B4-BE49-F238E27FC236}">
                <a16:creationId xmlns:a16="http://schemas.microsoft.com/office/drawing/2014/main" id="{A50849DD-2391-5772-AAE8-5AC43060E49A}"/>
              </a:ext>
            </a:extLst>
          </p:cNvPr>
          <p:cNvCxnSpPr>
            <a:cxnSpLocks/>
          </p:cNvCxnSpPr>
          <p:nvPr/>
        </p:nvCxnSpPr>
        <p:spPr>
          <a:xfrm>
            <a:off x="3544925" y="2730199"/>
            <a:ext cx="1287094" cy="858063"/>
          </a:xfrm>
          <a:prstGeom prst="straightConnector1">
            <a:avLst/>
          </a:prstGeom>
          <a:ln w="41275" cmpd="sng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6">
            <a:extLst>
              <a:ext uri="{FF2B5EF4-FFF2-40B4-BE49-F238E27FC236}">
                <a16:creationId xmlns:a16="http://schemas.microsoft.com/office/drawing/2014/main" id="{68D07077-525F-3189-988B-BC1929AB4995}"/>
              </a:ext>
            </a:extLst>
          </p:cNvPr>
          <p:cNvCxnSpPr>
            <a:cxnSpLocks/>
          </p:cNvCxnSpPr>
          <p:nvPr/>
        </p:nvCxnSpPr>
        <p:spPr>
          <a:xfrm>
            <a:off x="7024845" y="3705270"/>
            <a:ext cx="1118082" cy="0"/>
          </a:xfrm>
          <a:prstGeom prst="straightConnector1">
            <a:avLst/>
          </a:prstGeom>
          <a:ln w="41275" cmpd="sng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3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E5B8F4-CF0C-EB3F-1041-0A465E14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Creation</a:t>
            </a:r>
          </a:p>
        </p:txBody>
      </p:sp>
      <p:pic>
        <p:nvPicPr>
          <p:cNvPr id="2" name="turned">
            <a:hlinkClick r:id="" action="ppaction://media"/>
            <a:extLst>
              <a:ext uri="{FF2B5EF4-FFF2-40B4-BE49-F238E27FC236}">
                <a16:creationId xmlns:a16="http://schemas.microsoft.com/office/drawing/2014/main" id="{6274FE84-3B7A-5548-7FD7-50258993F9C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9943" y="1506123"/>
            <a:ext cx="3600000" cy="3600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bad">
            <a:hlinkClick r:id="" action="ppaction://media"/>
            <a:extLst>
              <a:ext uri="{FF2B5EF4-FFF2-40B4-BE49-F238E27FC236}">
                <a16:creationId xmlns:a16="http://schemas.microsoft.com/office/drawing/2014/main" id="{87A72F0C-CAFF-D141-7692-43C246C8A105}"/>
              </a:ext>
            </a:extLst>
          </p:cNvPr>
          <p:cNvPicPr>
            <a:picLocks noGrp="1" noChangeAspect="1"/>
          </p:cNvPicPr>
          <p:nvPr>
            <p:ph idx="4294967295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40644" y="1506123"/>
            <a:ext cx="3601984" cy="3600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6" name="render">
            <a:hlinkClick r:id="" action="ppaction://media"/>
            <a:extLst>
              <a:ext uri="{FF2B5EF4-FFF2-40B4-BE49-F238E27FC236}">
                <a16:creationId xmlns:a16="http://schemas.microsoft.com/office/drawing/2014/main" id="{8C0D6D30-366A-E7CC-BF0B-7B3832A41F4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93329" y="1506123"/>
            <a:ext cx="3677500" cy="3600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64D4AD-089A-E11C-2D85-AFDA4E46F8E3}"/>
              </a:ext>
            </a:extLst>
          </p:cNvPr>
          <p:cNvSpPr txBox="1"/>
          <p:nvPr/>
        </p:nvSpPr>
        <p:spPr>
          <a:xfrm>
            <a:off x="189943" y="5106123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Turned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E805F3-268A-61F8-1E9B-5ACE98B02A71}"/>
              </a:ext>
            </a:extLst>
          </p:cNvPr>
          <p:cNvSpPr txBox="1"/>
          <p:nvPr/>
        </p:nvSpPr>
        <p:spPr>
          <a:xfrm>
            <a:off x="4140644" y="5106123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Bad Angle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EA9A258-7EBF-6F6B-879A-11A5B3C7665B}"/>
              </a:ext>
            </a:extLst>
          </p:cNvPr>
          <p:cNvSpPr txBox="1"/>
          <p:nvPr/>
        </p:nvSpPr>
        <p:spPr>
          <a:xfrm>
            <a:off x="8091344" y="5106123"/>
            <a:ext cx="367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Facial Occlusion</a:t>
            </a:r>
          </a:p>
        </p:txBody>
      </p:sp>
    </p:spTree>
    <p:extLst>
      <p:ext uri="{BB962C8B-B14F-4D97-AF65-F5344CB8AC3E}">
        <p14:creationId xmlns:p14="http://schemas.microsoft.com/office/powerpoint/2010/main" val="7916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E9E4B-2652-9CB7-9758-D7BAA6CE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Creation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E6A3EC-4ABE-8AEB-6D5B-816104966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0" y="1562818"/>
            <a:ext cx="5619790" cy="1477329"/>
          </a:xfrm>
        </p:spPr>
        <p:txBody>
          <a:bodyPr/>
          <a:lstStyle/>
          <a:p>
            <a:pPr marL="114300" indent="0">
              <a:buNone/>
            </a:pPr>
            <a:r>
              <a:rPr lang="en-GB" sz="2000" b="1" dirty="0"/>
              <a:t>Original</a:t>
            </a:r>
            <a:r>
              <a:rPr lang="en-GB" sz="2000" dirty="0"/>
              <a:t>: To begin with, the woman </a:t>
            </a:r>
            <a:r>
              <a:rPr lang="en-GB" sz="2000" dirty="0">
                <a:solidFill>
                  <a:srgbClr val="FF0000"/>
                </a:solidFill>
              </a:rPr>
              <a:t>talks meanwhile gazing for a short time</a:t>
            </a:r>
            <a:r>
              <a:rPr lang="en-GB" sz="2000" dirty="0"/>
              <a:t>, then she </a:t>
            </a:r>
            <a:r>
              <a:rPr lang="en-GB" sz="2000" dirty="0">
                <a:solidFill>
                  <a:srgbClr val="FF0000"/>
                </a:solidFill>
              </a:rPr>
              <a:t>frowns for a long time</a:t>
            </a:r>
            <a:r>
              <a:rPr lang="en-GB" sz="2000" dirty="0"/>
              <a:t>, in the end she </a:t>
            </a:r>
            <a:r>
              <a:rPr lang="en-GB" sz="2000" dirty="0">
                <a:solidFill>
                  <a:srgbClr val="FF0000"/>
                </a:solidFill>
              </a:rPr>
              <a:t>blinks for a long time</a:t>
            </a:r>
          </a:p>
          <a:p>
            <a:pPr marL="114300" indent="0">
              <a:buNone/>
            </a:pPr>
            <a:endParaRPr lang="en-GB" sz="1600" dirty="0"/>
          </a:p>
        </p:txBody>
      </p:sp>
      <p:pic>
        <p:nvPicPr>
          <p:cNvPr id="5" name="result">
            <a:hlinkClick r:id="" action="ppaction://media"/>
            <a:extLst>
              <a:ext uri="{FF2B5EF4-FFF2-40B4-BE49-F238E27FC236}">
                <a16:creationId xmlns:a16="http://schemas.microsoft.com/office/drawing/2014/main" id="{75FB2BBD-3D6C-B270-6D88-37C0D1E55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5993" y="871522"/>
            <a:ext cx="4291012" cy="51291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DB42B5-0171-8314-9DA5-B20FD1E27166}"/>
              </a:ext>
            </a:extLst>
          </p:cNvPr>
          <p:cNvSpPr txBox="1"/>
          <p:nvPr/>
        </p:nvSpPr>
        <p:spPr>
          <a:xfrm>
            <a:off x="476211" y="3499338"/>
            <a:ext cx="56197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0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New</a:t>
            </a:r>
            <a:r>
              <a:rPr lang="en-GB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: To begin with, the woman </a:t>
            </a:r>
            <a:r>
              <a:rPr lang="en-GB" sz="200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talks and gazes for a short time</a:t>
            </a:r>
            <a:r>
              <a:rPr lang="en-GB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then she </a:t>
            </a:r>
            <a:r>
              <a:rPr lang="en-GB" sz="200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talks, gazes and frowns for a short time</a:t>
            </a:r>
            <a:r>
              <a:rPr lang="en-GB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in the end she </a:t>
            </a:r>
            <a:r>
              <a:rPr lang="en-GB" sz="200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talks, gazes and blinks for a long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71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954E0-E832-3170-68AB-60A440BB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Representation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A88FE5E-2352-F29A-F254-AAA450F45A4D}"/>
              </a:ext>
            </a:extLst>
          </p:cNvPr>
          <p:cNvSpPr txBox="1"/>
          <p:nvPr/>
        </p:nvSpPr>
        <p:spPr>
          <a:xfrm>
            <a:off x="50144" y="5769074"/>
            <a:ext cx="206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https://flame.is.tue.mpg.de/</a:t>
            </a:r>
            <a:endParaRPr lang="en-US" sz="1200" dirty="0"/>
          </a:p>
          <a:p>
            <a:pPr algn="ctr"/>
            <a:endParaRPr lang="en-GB" sz="12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87BA9E6-6AE7-645E-98A0-BFCEC8DCD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11" y="1965806"/>
            <a:ext cx="6972869" cy="2860250"/>
          </a:xfrm>
          <a:prstGeom prst="rect">
            <a:avLst/>
          </a:prstGeom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A824C237-3286-103C-D637-24A33B3E3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157" y="1892187"/>
            <a:ext cx="3634427" cy="30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0623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M Colors">
      <a:dk1>
        <a:srgbClr val="000000"/>
      </a:dk1>
      <a:lt1>
        <a:srgbClr val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0</TotalTime>
  <Words>1739</Words>
  <Application>Microsoft Office PowerPoint</Application>
  <PresentationFormat>Breitbild</PresentationFormat>
  <Paragraphs>451</Paragraphs>
  <Slides>32</Slides>
  <Notes>28</Notes>
  <HiddenSlides>4</HiddenSlides>
  <MMClips>26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Aptos</vt:lpstr>
      <vt:lpstr>Arial</vt:lpstr>
      <vt:lpstr>Calibri</vt:lpstr>
      <vt:lpstr>Cambria Math</vt:lpstr>
      <vt:lpstr>Times New Roman</vt:lpstr>
      <vt:lpstr>template</vt:lpstr>
      <vt:lpstr>Text Guided Generation of Head Avatars</vt:lpstr>
      <vt:lpstr>Motivation</vt:lpstr>
      <vt:lpstr>Problem Statement</vt:lpstr>
      <vt:lpstr>Related Works</vt:lpstr>
      <vt:lpstr>Dataset Creation</vt:lpstr>
      <vt:lpstr>Dataset Creation</vt:lpstr>
      <vt:lpstr>Dataset Creation</vt:lpstr>
      <vt:lpstr>Dataset Creation</vt:lpstr>
      <vt:lpstr>Data Representation</vt:lpstr>
      <vt:lpstr>Dataset Pipeline</vt:lpstr>
      <vt:lpstr>Dataset Examples</vt:lpstr>
      <vt:lpstr>Dataset Examples</vt:lpstr>
      <vt:lpstr>Method</vt:lpstr>
      <vt:lpstr>Method</vt:lpstr>
      <vt:lpstr>Method</vt:lpstr>
      <vt:lpstr>Method</vt:lpstr>
      <vt:lpstr>Baseline Comparison</vt:lpstr>
      <vt:lpstr>Baseline Comparison</vt:lpstr>
      <vt:lpstr>Baseline Comparison</vt:lpstr>
      <vt:lpstr>Qualitative Analysis</vt:lpstr>
      <vt:lpstr>Qualitative Analysis</vt:lpstr>
      <vt:lpstr>Diversity</vt:lpstr>
      <vt:lpstr>Diversity</vt:lpstr>
      <vt:lpstr>Quantitative Analysis</vt:lpstr>
      <vt:lpstr>Ablation Study</vt:lpstr>
      <vt:lpstr>Ablation Study</vt:lpstr>
      <vt:lpstr>Challenges</vt:lpstr>
      <vt:lpstr>Future Work</vt:lpstr>
      <vt:lpstr>Human Motion Diffusion Model</vt:lpstr>
      <vt:lpstr>StableMoFusion (SMF)</vt:lpstr>
      <vt:lpstr>FaceFormer</vt:lpstr>
      <vt:lpstr>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 Daniel Höll</dc:creator>
  <cp:lastModifiedBy>Christoph Daniel Höll</cp:lastModifiedBy>
  <cp:revision>42</cp:revision>
  <dcterms:created xsi:type="dcterms:W3CDTF">2024-12-02T09:23:53Z</dcterms:created>
  <dcterms:modified xsi:type="dcterms:W3CDTF">2024-12-13T06:56:21Z</dcterms:modified>
</cp:coreProperties>
</file>